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7" r:id="rId4"/>
  </p:sldMasterIdLst>
  <p:notesMasterIdLst>
    <p:notesMasterId r:id="rId52"/>
  </p:notesMasterIdLst>
  <p:sldIdLst>
    <p:sldId id="270" r:id="rId5"/>
    <p:sldId id="263" r:id="rId6"/>
    <p:sldId id="272" r:id="rId7"/>
    <p:sldId id="273" r:id="rId8"/>
    <p:sldId id="278" r:id="rId9"/>
    <p:sldId id="297" r:id="rId10"/>
    <p:sldId id="264" r:id="rId11"/>
    <p:sldId id="257" r:id="rId12"/>
    <p:sldId id="326" r:id="rId13"/>
    <p:sldId id="279" r:id="rId14"/>
    <p:sldId id="280" r:id="rId15"/>
    <p:sldId id="284" r:id="rId16"/>
    <p:sldId id="289" r:id="rId17"/>
    <p:sldId id="305" r:id="rId18"/>
    <p:sldId id="327" r:id="rId19"/>
    <p:sldId id="260" r:id="rId20"/>
    <p:sldId id="329" r:id="rId21"/>
    <p:sldId id="290" r:id="rId22"/>
    <p:sldId id="303" r:id="rId23"/>
    <p:sldId id="268" r:id="rId24"/>
    <p:sldId id="269" r:id="rId25"/>
    <p:sldId id="330" r:id="rId26"/>
    <p:sldId id="291" r:id="rId27"/>
    <p:sldId id="292" r:id="rId28"/>
    <p:sldId id="293" r:id="rId29"/>
    <p:sldId id="315" r:id="rId30"/>
    <p:sldId id="316" r:id="rId31"/>
    <p:sldId id="302" r:id="rId32"/>
    <p:sldId id="299" r:id="rId33"/>
    <p:sldId id="324" r:id="rId34"/>
    <p:sldId id="298" r:id="rId35"/>
    <p:sldId id="306" r:id="rId36"/>
    <p:sldId id="307" r:id="rId37"/>
    <p:sldId id="308" r:id="rId38"/>
    <p:sldId id="334" r:id="rId39"/>
    <p:sldId id="332" r:id="rId40"/>
    <p:sldId id="333" r:id="rId41"/>
    <p:sldId id="304" r:id="rId42"/>
    <p:sldId id="312" r:id="rId43"/>
    <p:sldId id="320" r:id="rId44"/>
    <p:sldId id="321" r:id="rId45"/>
    <p:sldId id="311" r:id="rId46"/>
    <p:sldId id="328" r:id="rId47"/>
    <p:sldId id="317" r:id="rId48"/>
    <p:sldId id="261" r:id="rId49"/>
    <p:sldId id="309" r:id="rId50"/>
    <p:sldId id="331" r:id="rId5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6" d="100"/>
          <a:sy n="66" d="100"/>
        </p:scale>
        <p:origin x="632" y="44"/>
      </p:cViewPr>
      <p:guideLst/>
    </p:cSldViewPr>
  </p:slideViewPr>
  <p:notesTextViewPr>
    <p:cViewPr>
      <p:scale>
        <a:sx n="1" d="1"/>
        <a:sy n="1" d="1"/>
      </p:scale>
      <p:origin x="0" y="0"/>
    </p:cViewPr>
  </p:notesTextViewPr>
  <p:sorterViewPr>
    <p:cViewPr varScale="1">
      <p:scale>
        <a:sx n="100" d="100"/>
        <a:sy n="100" d="100"/>
      </p:scale>
      <p:origin x="0" y="-190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428A1C-DC6C-442D-9C62-33570B1662B3}" type="datetimeFigureOut">
              <a:rPr lang="fr-FR" smtClean="0"/>
              <a:t>25/02/2026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A8AD8F-4168-4F70-8CC0-05384A028338}" type="slidenum">
              <a:rPr lang="fr-FR" smtClean="0"/>
              <a:t>‹N°›</a:t>
            </a:fld>
            <a:endParaRPr lang="fr-FR"/>
          </a:p>
        </p:txBody>
      </p:sp>
    </p:spTree>
    <p:extLst>
      <p:ext uri="{BB962C8B-B14F-4D97-AF65-F5344CB8AC3E}">
        <p14:creationId xmlns:p14="http://schemas.microsoft.com/office/powerpoint/2010/main" val="2745523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a:xfrm>
            <a:off x="685800" y="4614863"/>
            <a:ext cx="5486400" cy="4371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extLst>
      <p:ext uri="{BB962C8B-B14F-4D97-AF65-F5344CB8AC3E}">
        <p14:creationId xmlns:p14="http://schemas.microsoft.com/office/powerpoint/2010/main" val="774387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a:xfrm>
            <a:off x="685800" y="4614863"/>
            <a:ext cx="5486400" cy="4371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extLst>
      <p:ext uri="{BB962C8B-B14F-4D97-AF65-F5344CB8AC3E}">
        <p14:creationId xmlns:p14="http://schemas.microsoft.com/office/powerpoint/2010/main" val="1016810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Espace réservé de l'image des diapositives 1"/>
          <p:cNvSpPr>
            <a:spLocks noGrp="1" noRot="1" noChangeAspect="1" noTextEdit="1"/>
          </p:cNvSpPr>
          <p:nvPr>
            <p:ph type="sldImg"/>
          </p:nvPr>
        </p:nvSpPr>
        <p:spPr>
          <a:ln/>
        </p:spPr>
      </p:sp>
      <p:sp>
        <p:nvSpPr>
          <p:cNvPr id="324611" name="Espace réservé des commentaires 2"/>
          <p:cNvSpPr>
            <a:spLocks noGrp="1"/>
          </p:cNvSpPr>
          <p:nvPr>
            <p:ph type="body" idx="1"/>
          </p:nvPr>
        </p:nvSpPr>
        <p:spPr>
          <a:xfrm>
            <a:off x="685800" y="4614863"/>
            <a:ext cx="5486400" cy="4371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a:p>
        </p:txBody>
      </p:sp>
      <p:sp>
        <p:nvSpPr>
          <p:cNvPr id="324612" name="Espace réservé du numéro de diapositive 3"/>
          <p:cNvSpPr txBox="1">
            <a:spLocks noGrp="1"/>
          </p:cNvSpPr>
          <p:nvPr/>
        </p:nvSpPr>
        <p:spPr bwMode="auto">
          <a:xfrm>
            <a:off x="3884613" y="9228138"/>
            <a:ext cx="29718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4000">
                <a:solidFill>
                  <a:schemeClr val="tx1"/>
                </a:solidFill>
                <a:latin typeface="Century Gothic" panose="020B0502020202020204" pitchFamily="34" charset="0"/>
              </a:defRPr>
            </a:lvl1pPr>
            <a:lvl2pPr marL="742950" indent="-285750">
              <a:defRPr sz="4000">
                <a:solidFill>
                  <a:schemeClr val="tx1"/>
                </a:solidFill>
                <a:latin typeface="Century Gothic" panose="020B0502020202020204" pitchFamily="34" charset="0"/>
              </a:defRPr>
            </a:lvl2pPr>
            <a:lvl3pPr marL="1143000" indent="-228600">
              <a:defRPr sz="4000">
                <a:solidFill>
                  <a:schemeClr val="tx1"/>
                </a:solidFill>
                <a:latin typeface="Century Gothic" panose="020B0502020202020204" pitchFamily="34" charset="0"/>
              </a:defRPr>
            </a:lvl3pPr>
            <a:lvl4pPr marL="1600200" indent="-228600">
              <a:defRPr sz="4000">
                <a:solidFill>
                  <a:schemeClr val="tx1"/>
                </a:solidFill>
                <a:latin typeface="Century Gothic" panose="020B0502020202020204" pitchFamily="34" charset="0"/>
              </a:defRPr>
            </a:lvl4pPr>
            <a:lvl5pPr marL="2057400" indent="-228600">
              <a:defRPr sz="4000">
                <a:solidFill>
                  <a:schemeClr val="tx1"/>
                </a:solidFill>
                <a:latin typeface="Century Gothic" panose="020B0502020202020204" pitchFamily="34" charset="0"/>
              </a:defRPr>
            </a:lvl5pPr>
            <a:lvl6pPr marL="2514600" indent="-228600" eaLnBrk="0" fontAlgn="base" hangingPunct="0">
              <a:spcBef>
                <a:spcPct val="0"/>
              </a:spcBef>
              <a:spcAft>
                <a:spcPct val="0"/>
              </a:spcAft>
              <a:defRPr sz="4000">
                <a:solidFill>
                  <a:schemeClr val="tx1"/>
                </a:solidFill>
                <a:latin typeface="Century Gothic" panose="020B0502020202020204" pitchFamily="34" charset="0"/>
              </a:defRPr>
            </a:lvl6pPr>
            <a:lvl7pPr marL="2971800" indent="-228600" eaLnBrk="0" fontAlgn="base" hangingPunct="0">
              <a:spcBef>
                <a:spcPct val="0"/>
              </a:spcBef>
              <a:spcAft>
                <a:spcPct val="0"/>
              </a:spcAft>
              <a:defRPr sz="4000">
                <a:solidFill>
                  <a:schemeClr val="tx1"/>
                </a:solidFill>
                <a:latin typeface="Century Gothic" panose="020B0502020202020204" pitchFamily="34" charset="0"/>
              </a:defRPr>
            </a:lvl7pPr>
            <a:lvl8pPr marL="3429000" indent="-228600" eaLnBrk="0" fontAlgn="base" hangingPunct="0">
              <a:spcBef>
                <a:spcPct val="0"/>
              </a:spcBef>
              <a:spcAft>
                <a:spcPct val="0"/>
              </a:spcAft>
              <a:defRPr sz="4000">
                <a:solidFill>
                  <a:schemeClr val="tx1"/>
                </a:solidFill>
                <a:latin typeface="Century Gothic" panose="020B0502020202020204" pitchFamily="34" charset="0"/>
              </a:defRPr>
            </a:lvl8pPr>
            <a:lvl9pPr marL="3886200" indent="-228600" eaLnBrk="0" fontAlgn="base" hangingPunct="0">
              <a:spcBef>
                <a:spcPct val="0"/>
              </a:spcBef>
              <a:spcAft>
                <a:spcPct val="0"/>
              </a:spcAft>
              <a:defRPr sz="4000">
                <a:solidFill>
                  <a:schemeClr val="tx1"/>
                </a:solidFill>
                <a:latin typeface="Century Gothic" panose="020B0502020202020204" pitchFamily="34" charset="0"/>
              </a:defRPr>
            </a:lvl9pPr>
          </a:lstStyle>
          <a:p>
            <a:pPr algn="r" eaLnBrk="1" hangingPunct="1"/>
            <a:fld id="{C3C34651-7B3C-4A66-8A9F-1A4293D463F7}" type="slidenum">
              <a:rPr lang="fr-FR" altLang="fr-FR" sz="1200">
                <a:latin typeface="Arial" panose="020B0604020202020204" pitchFamily="34" charset="0"/>
                <a:cs typeface="Arial" panose="020B0604020202020204" pitchFamily="34" charset="0"/>
              </a:rPr>
              <a:pPr algn="r" eaLnBrk="1" hangingPunct="1"/>
              <a:t>5</a:t>
            </a:fld>
            <a:endParaRPr lang="fr-FR" altLang="fr-FR"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2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a:xfrm>
            <a:off x="381000" y="685800"/>
            <a:ext cx="6096000" cy="3429000"/>
          </a:xfrm>
          <a:ln/>
        </p:spPr>
      </p:sp>
      <p:sp>
        <p:nvSpPr>
          <p:cNvPr id="222211" name="Notes Placeholder 2"/>
          <p:cNvSpPr>
            <a:spLocks noGrp="1"/>
          </p:cNvSpPr>
          <p:nvPr>
            <p:ph type="body" idx="1"/>
          </p:nvPr>
        </p:nvSpPr>
        <p:spPr>
          <a:noFill/>
        </p:spPr>
        <p:txBody>
          <a:bodyPr/>
          <a:lstStyle/>
          <a:p>
            <a:pPr eaLnBrk="1" hangingPunct="1"/>
            <a:r>
              <a:rPr lang="fr-FR" altLang="fr-FR"/>
              <a:t>Reference: Primary manuscript Figure 1</a:t>
            </a:r>
          </a:p>
          <a:p>
            <a:pPr eaLnBrk="1" hangingPunct="1"/>
            <a:endParaRPr lang="fr-FR" altLang="fr-FR"/>
          </a:p>
          <a:p>
            <a:pPr eaLnBrk="1" hangingPunct="1"/>
            <a:r>
              <a:rPr lang="fr-FR" altLang="fr-FR" b="1"/>
              <a:t>Source: KM plot: </a:t>
            </a:r>
            <a:r>
              <a:rPr lang="fr-FR" altLang="fr-FR"/>
              <a:t>EOT Figure 14.2.64 ID14201660</a:t>
            </a:r>
          </a:p>
          <a:p>
            <a:pPr eaLnBrk="1" hangingPunct="1"/>
            <a:r>
              <a:rPr lang="fr-FR" altLang="fr-FR" b="1"/>
              <a:t>HR: </a:t>
            </a:r>
            <a:r>
              <a:rPr lang="fr-FR" altLang="fr-FR"/>
              <a:t>EOT table  14.2.62/ID14201640_cvdeath_fas.txt</a:t>
            </a:r>
          </a:p>
          <a:p>
            <a:endParaRPr lang="fr-FR" altLang="fr-FR"/>
          </a:p>
        </p:txBody>
      </p:sp>
      <p:sp>
        <p:nvSpPr>
          <p:cNvPr id="222212" name="Slide Number Placeholder 3"/>
          <p:cNvSpPr>
            <a:spLocks noGrp="1"/>
          </p:cNvSpPr>
          <p:nvPr>
            <p:ph type="sldNum" sz="quarter" idx="5"/>
          </p:nvPr>
        </p:nvSpPr>
        <p:spPr>
          <a:noFill/>
        </p:spPr>
        <p:txBody>
          <a:bodyPr/>
          <a:lstStyle>
            <a:lvl1pPr>
              <a:defRPr sz="2400" b="1">
                <a:solidFill>
                  <a:schemeClr val="tx1"/>
                </a:solidFill>
                <a:latin typeface="Arial" pitchFamily="34" charset="0"/>
              </a:defRPr>
            </a:lvl1pPr>
            <a:lvl2pPr marL="742950" indent="-285750">
              <a:defRPr sz="2400" b="1">
                <a:solidFill>
                  <a:schemeClr val="tx1"/>
                </a:solidFill>
                <a:latin typeface="Arial" pitchFamily="34" charset="0"/>
              </a:defRPr>
            </a:lvl2pPr>
            <a:lvl3pPr marL="1143000" indent="-228600">
              <a:defRPr sz="2400" b="1">
                <a:solidFill>
                  <a:schemeClr val="tx1"/>
                </a:solidFill>
                <a:latin typeface="Arial" pitchFamily="34" charset="0"/>
              </a:defRPr>
            </a:lvl3pPr>
            <a:lvl4pPr marL="1600200" indent="-228600">
              <a:defRPr sz="2400" b="1">
                <a:solidFill>
                  <a:schemeClr val="tx1"/>
                </a:solidFill>
                <a:latin typeface="Arial" pitchFamily="34" charset="0"/>
              </a:defRPr>
            </a:lvl4pPr>
            <a:lvl5pPr marL="2057400" indent="-228600">
              <a:defRPr sz="2400" b="1">
                <a:solidFill>
                  <a:schemeClr val="tx1"/>
                </a:solidFill>
                <a:latin typeface="Arial" pitchFamily="34" charset="0"/>
              </a:defRPr>
            </a:lvl5pPr>
            <a:lvl6pPr marL="2514600" indent="-228600" eaLnBrk="0" fontAlgn="base" hangingPunct="0">
              <a:spcBef>
                <a:spcPct val="0"/>
              </a:spcBef>
              <a:spcAft>
                <a:spcPct val="0"/>
              </a:spcAft>
              <a:defRPr sz="2400" b="1">
                <a:solidFill>
                  <a:schemeClr val="tx1"/>
                </a:solidFill>
                <a:latin typeface="Arial" pitchFamily="34" charset="0"/>
              </a:defRPr>
            </a:lvl6pPr>
            <a:lvl7pPr marL="2971800" indent="-228600" eaLnBrk="0" fontAlgn="base" hangingPunct="0">
              <a:spcBef>
                <a:spcPct val="0"/>
              </a:spcBef>
              <a:spcAft>
                <a:spcPct val="0"/>
              </a:spcAft>
              <a:defRPr sz="2400" b="1">
                <a:solidFill>
                  <a:schemeClr val="tx1"/>
                </a:solidFill>
                <a:latin typeface="Arial" pitchFamily="34" charset="0"/>
              </a:defRPr>
            </a:lvl7pPr>
            <a:lvl8pPr marL="3429000" indent="-228600" eaLnBrk="0" fontAlgn="base" hangingPunct="0">
              <a:spcBef>
                <a:spcPct val="0"/>
              </a:spcBef>
              <a:spcAft>
                <a:spcPct val="0"/>
              </a:spcAft>
              <a:defRPr sz="2400" b="1">
                <a:solidFill>
                  <a:schemeClr val="tx1"/>
                </a:solidFill>
                <a:latin typeface="Arial" pitchFamily="34" charset="0"/>
              </a:defRPr>
            </a:lvl8pPr>
            <a:lvl9pPr marL="3886200" indent="-228600" eaLnBrk="0" fontAlgn="base" hangingPunct="0">
              <a:spcBef>
                <a:spcPct val="0"/>
              </a:spcBef>
              <a:spcAft>
                <a:spcPct val="0"/>
              </a:spcAft>
              <a:defRPr sz="2400" b="1">
                <a:solidFill>
                  <a:schemeClr val="tx1"/>
                </a:solidFill>
                <a:latin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0D1674-CFAA-4E50-840F-3DAE3604EF24}" type="slidenum">
              <a:rPr kumimoji="0" lang="fr-FR" altLang="fr-FR"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altLang="fr-FR"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758073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820738" y="1006475"/>
            <a:ext cx="6129337"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1 Changes in Body Weight with Retatrutide as Compared with Placebo. Panel A shows the percentage change in body weight from baseline to week 48, derived from a mixed model for repeated measures (MMRM) analysis for the efficacy estimand. The values shown are least-squares means; 𝙸 bars indicate standard errors. Panel B shows the percentages of participants with percentage body-weight reductions of at least 5%, 10%, 15%, 20%, 25%, and 30% from baseline to week 48. Efficacy end points were analyzed with data from all the participants who underwent randomization, excluding those who discontinued treatment because of inadvertent enrollment. ID denotes initial dose.</a:t>
            </a:r>
            <a:endParaRPr lang="en-GB" dirty="0">
              <a:latin typeface="Arial" charset="0"/>
              <a:ea typeface="Gothic" charset="0"/>
              <a:cs typeface="Gothic" charset="0"/>
            </a:endParaRPr>
          </a:p>
        </p:txBody>
      </p:sp>
    </p:spTree>
    <p:extLst>
      <p:ext uri="{BB962C8B-B14F-4D97-AF65-F5344CB8AC3E}">
        <p14:creationId xmlns:p14="http://schemas.microsoft.com/office/powerpoint/2010/main" val="2867072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820738" y="1006475"/>
            <a:ext cx="6129337"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2 Changes in Body Weight with Retatrutide as Compared with Placebo in Prespecified Exploratory Subgroups. The values shown are least-squares mean percentage changes in body weight from baseline to week 48, derived from an MMRM analysis for the efficacy estimand; 𝙸 bars indicate standard errors. The body-mass index (BMI) is the weight in kilograms divided by the square of the height in meters. Efficacy end points were analyzed with data from all the participants who underwent randomization, excluding those who discontinued treatment because of inadvertent enrollment.</a:t>
            </a:r>
            <a:endParaRPr lang="en-GB" dirty="0">
              <a:latin typeface="Arial" charset="0"/>
              <a:ea typeface="Gothic" charset="0"/>
              <a:cs typeface="Gothic" charset="0"/>
            </a:endParaRPr>
          </a:p>
        </p:txBody>
      </p:sp>
    </p:spTree>
    <p:extLst>
      <p:ext uri="{BB962C8B-B14F-4D97-AF65-F5344CB8AC3E}">
        <p14:creationId xmlns:p14="http://schemas.microsoft.com/office/powerpoint/2010/main" val="373235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306ABB6C-2A6D-4678-B145-3E60C7848382}" type="datetimeFigureOut">
              <a:rPr lang="fr-FR" smtClean="0"/>
              <a:t>25/02/2026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219502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06ABB6C-2A6D-4678-B145-3E60C7848382}" type="datetimeFigureOut">
              <a:rPr lang="fr-FR" smtClean="0"/>
              <a:t>25/02/2026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107847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306ABB6C-2A6D-4678-B145-3E60C7848382}" type="datetimeFigureOut">
              <a:rPr lang="fr-FR" smtClean="0"/>
              <a:t>25/02/2026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2441463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06ABB6C-2A6D-4678-B145-3E60C7848382}" type="datetimeFigureOut">
              <a:rPr lang="fr-FR" smtClean="0"/>
              <a:t>25/02/2026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4285117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06ABB6C-2A6D-4678-B145-3E60C7848382}" type="datetimeFigureOut">
              <a:rPr lang="fr-FR" smtClean="0"/>
              <a:t>25/02/2026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4276434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06ABB6C-2A6D-4678-B145-3E60C7848382}" type="datetimeFigureOut">
              <a:rPr lang="fr-FR" smtClean="0"/>
              <a:t>25/02/2026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300311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06ABB6C-2A6D-4678-B145-3E60C7848382}" type="datetimeFigureOut">
              <a:rPr lang="fr-FR" smtClean="0"/>
              <a:t>25/02/2026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2699282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06ABB6C-2A6D-4678-B145-3E60C7848382}" type="datetimeFigureOut">
              <a:rPr lang="fr-FR" smtClean="0"/>
              <a:t>25/02/2026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1250277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06ABB6C-2A6D-4678-B145-3E60C7848382}" type="datetimeFigureOut">
              <a:rPr lang="fr-FR" smtClean="0"/>
              <a:t>25/02/2026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3925882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06ABB6C-2A6D-4678-B145-3E60C7848382}" type="datetimeFigureOut">
              <a:rPr lang="fr-FR" smtClean="0"/>
              <a:t>25/02/2026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3844932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06ABB6C-2A6D-4678-B145-3E60C7848382}" type="datetimeFigureOut">
              <a:rPr lang="fr-FR" smtClean="0"/>
              <a:t>25/02/2026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84361-756B-4F61-B731-40559E78C049}" type="slidenum">
              <a:rPr lang="fr-FR" smtClean="0"/>
              <a:t>‹N°›</a:t>
            </a:fld>
            <a:endParaRPr lang="fr-FR"/>
          </a:p>
        </p:txBody>
      </p:sp>
    </p:spTree>
    <p:extLst>
      <p:ext uri="{BB962C8B-B14F-4D97-AF65-F5344CB8AC3E}">
        <p14:creationId xmlns:p14="http://schemas.microsoft.com/office/powerpoint/2010/main" val="3087446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3921" y="2129984"/>
            <a:ext cx="10364160" cy="1470394"/>
          </a:xfrm>
        </p:spPr>
        <p:txBody>
          <a:bodyPr/>
          <a:lstStyle/>
          <a:p>
            <a:r>
              <a:rPr lang="en-US"/>
              <a:t>Click to edit Master title style</a:t>
            </a:r>
          </a:p>
        </p:txBody>
      </p:sp>
      <p:sp>
        <p:nvSpPr>
          <p:cNvPr id="3" name="Subtitle 2"/>
          <p:cNvSpPr>
            <a:spLocks noGrp="1"/>
          </p:cNvSpPr>
          <p:nvPr>
            <p:ph type="subTitle" idx="1"/>
          </p:nvPr>
        </p:nvSpPr>
        <p:spPr>
          <a:xfrm>
            <a:off x="1829761" y="3885528"/>
            <a:ext cx="8534399" cy="1752664"/>
          </a:xfrm>
        </p:spPr>
        <p:txBody>
          <a:bodyPr/>
          <a:lstStyle>
            <a:lvl1pPr marL="0" indent="0" algn="ctr">
              <a:buNone/>
              <a:defRPr/>
            </a:lvl1pPr>
            <a:lvl2pPr marL="414772" indent="0" algn="ctr">
              <a:buNone/>
              <a:defRPr/>
            </a:lvl2pPr>
            <a:lvl3pPr marL="829544" indent="0" algn="ctr">
              <a:buNone/>
              <a:defRPr/>
            </a:lvl3pPr>
            <a:lvl4pPr marL="1244316" indent="0" algn="ctr">
              <a:buNone/>
              <a:defRPr/>
            </a:lvl4pPr>
            <a:lvl5pPr marL="1659087" indent="0" algn="ctr">
              <a:buNone/>
              <a:defRPr/>
            </a:lvl5pPr>
            <a:lvl6pPr marL="2073859" indent="0" algn="ctr">
              <a:buNone/>
              <a:defRPr/>
            </a:lvl6pPr>
            <a:lvl7pPr marL="2488631" indent="0" algn="ctr">
              <a:buNone/>
              <a:defRPr/>
            </a:lvl7pPr>
            <a:lvl8pPr marL="2903403" indent="0" algn="ctr">
              <a:buNone/>
              <a:defRPr/>
            </a:lvl8pPr>
            <a:lvl9pPr marL="3318175" indent="0" algn="ctr">
              <a:buNone/>
              <a:defRPr/>
            </a:lvl9pPr>
          </a:lstStyle>
          <a:p>
            <a:r>
              <a:rPr lang="en-US"/>
              <a:t>Click to edit Master subtitle style</a:t>
            </a:r>
          </a:p>
        </p:txBody>
      </p:sp>
    </p:spTree>
    <p:extLst>
      <p:ext uri="{BB962C8B-B14F-4D97-AF65-F5344CB8AC3E}">
        <p14:creationId xmlns:p14="http://schemas.microsoft.com/office/powerpoint/2010/main" val="1529291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1400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840" y="4406863"/>
            <a:ext cx="10362241" cy="1362383"/>
          </a:xfrm>
        </p:spPr>
        <p:txBody>
          <a:bodyPr anchor="t"/>
          <a:lstStyle>
            <a:lvl1pPr algn="l">
              <a:defRPr sz="3629" b="1" cap="all"/>
            </a:lvl1pPr>
          </a:lstStyle>
          <a:p>
            <a:r>
              <a:rPr lang="en-US"/>
              <a:t>Click to edit Master title style</a:t>
            </a:r>
          </a:p>
        </p:txBody>
      </p:sp>
      <p:sp>
        <p:nvSpPr>
          <p:cNvPr id="3" name="Text Placeholder 2"/>
          <p:cNvSpPr>
            <a:spLocks noGrp="1"/>
          </p:cNvSpPr>
          <p:nvPr>
            <p:ph type="body" idx="1"/>
          </p:nvPr>
        </p:nvSpPr>
        <p:spPr>
          <a:xfrm>
            <a:off x="963840" y="2906225"/>
            <a:ext cx="10362241" cy="1500638"/>
          </a:xfrm>
        </p:spPr>
        <p:txBody>
          <a:bodyPr anchor="b"/>
          <a:lstStyle>
            <a:lvl1pPr marL="0" indent="0">
              <a:buNone/>
              <a:defRPr sz="1814"/>
            </a:lvl1pPr>
            <a:lvl2pPr marL="414772" indent="0">
              <a:buNone/>
              <a:defRPr sz="1633"/>
            </a:lvl2pPr>
            <a:lvl3pPr marL="829544" indent="0">
              <a:buNone/>
              <a:defRPr sz="1452"/>
            </a:lvl3pPr>
            <a:lvl4pPr marL="1244316" indent="0">
              <a:buNone/>
              <a:defRPr sz="1270"/>
            </a:lvl4pPr>
            <a:lvl5pPr marL="1659087" indent="0">
              <a:buNone/>
              <a:defRPr sz="1270"/>
            </a:lvl5pPr>
            <a:lvl6pPr marL="2073859" indent="0">
              <a:buNone/>
              <a:defRPr sz="1270"/>
            </a:lvl6pPr>
            <a:lvl7pPr marL="2488631" indent="0">
              <a:buNone/>
              <a:defRPr sz="1270"/>
            </a:lvl7pPr>
            <a:lvl8pPr marL="2903403" indent="0">
              <a:buNone/>
              <a:defRPr sz="1270"/>
            </a:lvl8pPr>
            <a:lvl9pPr marL="3318175" indent="0">
              <a:buNone/>
              <a:defRPr sz="1270"/>
            </a:lvl9pPr>
          </a:lstStyle>
          <a:p>
            <a:pPr lvl="0"/>
            <a:r>
              <a:rPr lang="en-US"/>
              <a:t>Click to edit Master text styles</a:t>
            </a:r>
          </a:p>
        </p:txBody>
      </p:sp>
    </p:spTree>
    <p:extLst>
      <p:ext uri="{BB962C8B-B14F-4D97-AF65-F5344CB8AC3E}">
        <p14:creationId xmlns:p14="http://schemas.microsoft.com/office/powerpoint/2010/main" val="2203728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721" y="1906761"/>
            <a:ext cx="5111040" cy="4319014"/>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0080" y="1906761"/>
            <a:ext cx="5112961" cy="4319014"/>
          </a:xfrm>
        </p:spPr>
        <p:txBody>
          <a:bodyPr/>
          <a:lstStyle>
            <a:lvl1pPr>
              <a:defRPr sz="2540"/>
            </a:lvl1pPr>
            <a:lvl2pPr>
              <a:defRPr sz="2177"/>
            </a:lvl2pPr>
            <a:lvl3pPr>
              <a:defRPr sz="1814"/>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9693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0560" y="275070"/>
            <a:ext cx="10972801" cy="114203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10560" y="1535201"/>
            <a:ext cx="5385601" cy="639427"/>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Click to edit Master text styles</a:t>
            </a:r>
          </a:p>
        </p:txBody>
      </p:sp>
      <p:sp>
        <p:nvSpPr>
          <p:cNvPr id="4" name="Content Placeholder 3"/>
          <p:cNvSpPr>
            <a:spLocks noGrp="1"/>
          </p:cNvSpPr>
          <p:nvPr>
            <p:ph sz="half" idx="2"/>
          </p:nvPr>
        </p:nvSpPr>
        <p:spPr>
          <a:xfrm>
            <a:off x="610560" y="2174628"/>
            <a:ext cx="5385601" cy="3951775"/>
          </a:xfrm>
        </p:spPr>
        <p:txBody>
          <a:bodyPr/>
          <a:lstStyle>
            <a:lvl1pPr>
              <a:defRPr sz="2177"/>
            </a:lvl1pPr>
            <a:lvl2pPr>
              <a:defRPr sz="1814"/>
            </a:lvl2pPr>
            <a:lvl3pPr>
              <a:defRPr sz="1633"/>
            </a:lvl3pPr>
            <a:lvl4pPr>
              <a:defRPr sz="1452"/>
            </a:lvl4pPr>
            <a:lvl5pPr>
              <a:defRPr sz="1452"/>
            </a:lvl5pPr>
            <a:lvl6pPr>
              <a:defRPr sz="1452"/>
            </a:lvl6pPr>
            <a:lvl7pPr>
              <a:defRPr sz="1452"/>
            </a:lvl7pPr>
            <a:lvl8pPr>
              <a:defRPr sz="1452"/>
            </a:lvl8pPr>
            <a:lvl9pPr>
              <a:defRPr sz="14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920" y="1535201"/>
            <a:ext cx="5389441" cy="639427"/>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Click to edit Master text styles</a:t>
            </a:r>
          </a:p>
        </p:txBody>
      </p:sp>
      <p:sp>
        <p:nvSpPr>
          <p:cNvPr id="6" name="Content Placeholder 5"/>
          <p:cNvSpPr>
            <a:spLocks noGrp="1"/>
          </p:cNvSpPr>
          <p:nvPr>
            <p:ph sz="quarter" idx="4"/>
          </p:nvPr>
        </p:nvSpPr>
        <p:spPr>
          <a:xfrm>
            <a:off x="6193920" y="2174628"/>
            <a:ext cx="5389441" cy="3951775"/>
          </a:xfrm>
        </p:spPr>
        <p:txBody>
          <a:bodyPr/>
          <a:lstStyle>
            <a:lvl1pPr>
              <a:defRPr sz="2177"/>
            </a:lvl1pPr>
            <a:lvl2pPr>
              <a:defRPr sz="1814"/>
            </a:lvl2pPr>
            <a:lvl3pPr>
              <a:defRPr sz="1633"/>
            </a:lvl3pPr>
            <a:lvl4pPr>
              <a:defRPr sz="1452"/>
            </a:lvl4pPr>
            <a:lvl5pPr>
              <a:defRPr sz="1452"/>
            </a:lvl5pPr>
            <a:lvl6pPr>
              <a:defRPr sz="1452"/>
            </a:lvl6pPr>
            <a:lvl7pPr>
              <a:defRPr sz="1452"/>
            </a:lvl7pPr>
            <a:lvl8pPr>
              <a:defRPr sz="1452"/>
            </a:lvl8pPr>
            <a:lvl9pPr>
              <a:defRPr sz="145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9505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5118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33378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0560" y="273629"/>
            <a:ext cx="4010881" cy="1160762"/>
          </a:xfrm>
        </p:spPr>
        <p:txBody>
          <a:bodyPr anchor="b"/>
          <a:lstStyle>
            <a:lvl1pPr algn="l">
              <a:defRPr sz="1814" b="1"/>
            </a:lvl1pPr>
          </a:lstStyle>
          <a:p>
            <a:r>
              <a:rPr lang="en-US"/>
              <a:t>Click to edit Master title style</a:t>
            </a:r>
          </a:p>
        </p:txBody>
      </p:sp>
      <p:sp>
        <p:nvSpPr>
          <p:cNvPr id="3" name="Content Placeholder 2"/>
          <p:cNvSpPr>
            <a:spLocks noGrp="1"/>
          </p:cNvSpPr>
          <p:nvPr>
            <p:ph idx="1"/>
          </p:nvPr>
        </p:nvSpPr>
        <p:spPr>
          <a:xfrm>
            <a:off x="4767361" y="273629"/>
            <a:ext cx="6816000" cy="5852774"/>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0560" y="1434391"/>
            <a:ext cx="4010881" cy="4692013"/>
          </a:xfrm>
        </p:spPr>
        <p:txBody>
          <a:bodyPr/>
          <a:lstStyle>
            <a:lvl1pPr marL="0" indent="0">
              <a:buNone/>
              <a:defRPr sz="1270"/>
            </a:lvl1pPr>
            <a:lvl2pPr marL="414772" indent="0">
              <a:buNone/>
              <a:defRPr sz="1089"/>
            </a:lvl2pPr>
            <a:lvl3pPr marL="829544" indent="0">
              <a:buNone/>
              <a:defRPr sz="907"/>
            </a:lvl3pPr>
            <a:lvl4pPr marL="1244316" indent="0">
              <a:buNone/>
              <a:defRPr sz="816"/>
            </a:lvl4pPr>
            <a:lvl5pPr marL="1659087" indent="0">
              <a:buNone/>
              <a:defRPr sz="816"/>
            </a:lvl5pPr>
            <a:lvl6pPr marL="2073859" indent="0">
              <a:buNone/>
              <a:defRPr sz="816"/>
            </a:lvl6pPr>
            <a:lvl7pPr marL="2488631" indent="0">
              <a:buNone/>
              <a:defRPr sz="816"/>
            </a:lvl7pPr>
            <a:lvl8pPr marL="2903403" indent="0">
              <a:buNone/>
              <a:defRPr sz="816"/>
            </a:lvl8pPr>
            <a:lvl9pPr marL="3318175" indent="0">
              <a:buNone/>
              <a:defRPr sz="816"/>
            </a:lvl9pPr>
          </a:lstStyle>
          <a:p>
            <a:pPr lvl="0"/>
            <a:r>
              <a:rPr lang="en-US"/>
              <a:t>Click to edit Master text styles</a:t>
            </a:r>
          </a:p>
        </p:txBody>
      </p:sp>
    </p:spTree>
    <p:extLst>
      <p:ext uri="{BB962C8B-B14F-4D97-AF65-F5344CB8AC3E}">
        <p14:creationId xmlns:p14="http://schemas.microsoft.com/office/powerpoint/2010/main" val="2717863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401" y="4800025"/>
            <a:ext cx="7315200" cy="567420"/>
          </a:xfrm>
        </p:spPr>
        <p:txBody>
          <a:bodyPr anchor="b"/>
          <a:lstStyle>
            <a:lvl1pPr algn="l">
              <a:defRPr sz="1814" b="1"/>
            </a:lvl1pPr>
          </a:lstStyle>
          <a:p>
            <a:r>
              <a:rPr lang="en-US"/>
              <a:t>Click to edit Master title style</a:t>
            </a:r>
          </a:p>
        </p:txBody>
      </p:sp>
      <p:sp>
        <p:nvSpPr>
          <p:cNvPr id="3" name="Picture Placeholder 2"/>
          <p:cNvSpPr>
            <a:spLocks noGrp="1"/>
          </p:cNvSpPr>
          <p:nvPr>
            <p:ph type="pic" idx="1"/>
          </p:nvPr>
        </p:nvSpPr>
        <p:spPr>
          <a:xfrm>
            <a:off x="2390401" y="612065"/>
            <a:ext cx="7315200" cy="4115952"/>
          </a:xfrm>
        </p:spPr>
        <p:txBody>
          <a:bodyPr/>
          <a:lstStyle>
            <a:lvl1pPr marL="0" indent="0">
              <a:buNone/>
              <a:defRPr sz="2903"/>
            </a:lvl1pPr>
            <a:lvl2pPr marL="414772" indent="0">
              <a:buNone/>
              <a:defRPr sz="2540"/>
            </a:lvl2pPr>
            <a:lvl3pPr marL="829544" indent="0">
              <a:buNone/>
              <a:defRPr sz="2177"/>
            </a:lvl3pPr>
            <a:lvl4pPr marL="1244316" indent="0">
              <a:buNone/>
              <a:defRPr sz="1814"/>
            </a:lvl4pPr>
            <a:lvl5pPr marL="1659087" indent="0">
              <a:buNone/>
              <a:defRPr sz="1814"/>
            </a:lvl5pPr>
            <a:lvl6pPr marL="2073859" indent="0">
              <a:buNone/>
              <a:defRPr sz="1814"/>
            </a:lvl6pPr>
            <a:lvl7pPr marL="2488631" indent="0">
              <a:buNone/>
              <a:defRPr sz="1814"/>
            </a:lvl7pPr>
            <a:lvl8pPr marL="2903403" indent="0">
              <a:buNone/>
              <a:defRPr sz="1814"/>
            </a:lvl8pPr>
            <a:lvl9pPr marL="3318175" indent="0">
              <a:buNone/>
              <a:defRPr sz="1814"/>
            </a:lvl9pPr>
          </a:lstStyle>
          <a:p>
            <a:endParaRPr lang="en-US"/>
          </a:p>
        </p:txBody>
      </p:sp>
      <p:sp>
        <p:nvSpPr>
          <p:cNvPr id="4" name="Text Placeholder 3"/>
          <p:cNvSpPr>
            <a:spLocks noGrp="1"/>
          </p:cNvSpPr>
          <p:nvPr>
            <p:ph type="body" sz="half" idx="2"/>
          </p:nvPr>
        </p:nvSpPr>
        <p:spPr>
          <a:xfrm>
            <a:off x="2390401" y="5367444"/>
            <a:ext cx="7315200" cy="805044"/>
          </a:xfrm>
        </p:spPr>
        <p:txBody>
          <a:bodyPr/>
          <a:lstStyle>
            <a:lvl1pPr marL="0" indent="0">
              <a:buNone/>
              <a:defRPr sz="1270"/>
            </a:lvl1pPr>
            <a:lvl2pPr marL="414772" indent="0">
              <a:buNone/>
              <a:defRPr sz="1089"/>
            </a:lvl2pPr>
            <a:lvl3pPr marL="829544" indent="0">
              <a:buNone/>
              <a:defRPr sz="907"/>
            </a:lvl3pPr>
            <a:lvl4pPr marL="1244316" indent="0">
              <a:buNone/>
              <a:defRPr sz="816"/>
            </a:lvl4pPr>
            <a:lvl5pPr marL="1659087" indent="0">
              <a:buNone/>
              <a:defRPr sz="816"/>
            </a:lvl5pPr>
            <a:lvl6pPr marL="2073859" indent="0">
              <a:buNone/>
              <a:defRPr sz="816"/>
            </a:lvl6pPr>
            <a:lvl7pPr marL="2488631" indent="0">
              <a:buNone/>
              <a:defRPr sz="816"/>
            </a:lvl7pPr>
            <a:lvl8pPr marL="2903403" indent="0">
              <a:buNone/>
              <a:defRPr sz="816"/>
            </a:lvl8pPr>
            <a:lvl9pPr marL="3318175" indent="0">
              <a:buNone/>
              <a:defRPr sz="816"/>
            </a:lvl9pPr>
          </a:lstStyle>
          <a:p>
            <a:pPr lvl="0"/>
            <a:r>
              <a:rPr lang="en-US"/>
              <a:t>Click to edit Master text styles</a:t>
            </a:r>
          </a:p>
        </p:txBody>
      </p:sp>
    </p:spTree>
    <p:extLst>
      <p:ext uri="{BB962C8B-B14F-4D97-AF65-F5344CB8AC3E}">
        <p14:creationId xmlns:p14="http://schemas.microsoft.com/office/powerpoint/2010/main" val="3527446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9693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01440" y="568860"/>
            <a:ext cx="2601601" cy="565691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721" y="568860"/>
            <a:ext cx="7622400" cy="56569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14862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8"/>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14" indent="0" algn="ctr">
              <a:buNone/>
              <a:defRPr>
                <a:solidFill>
                  <a:schemeClr val="tx1">
                    <a:tint val="75000"/>
                  </a:schemeClr>
                </a:solidFill>
              </a:defRPr>
            </a:lvl2pPr>
            <a:lvl3pPr marL="914228" indent="0" algn="ctr">
              <a:buNone/>
              <a:defRPr>
                <a:solidFill>
                  <a:schemeClr val="tx1">
                    <a:tint val="75000"/>
                  </a:schemeClr>
                </a:solidFill>
              </a:defRPr>
            </a:lvl3pPr>
            <a:lvl4pPr marL="1371342" indent="0" algn="ctr">
              <a:buNone/>
              <a:defRPr>
                <a:solidFill>
                  <a:schemeClr val="tx1">
                    <a:tint val="75000"/>
                  </a:schemeClr>
                </a:solidFill>
              </a:defRPr>
            </a:lvl4pPr>
            <a:lvl5pPr marL="1828456" indent="0" algn="ctr">
              <a:buNone/>
              <a:defRPr>
                <a:solidFill>
                  <a:schemeClr val="tx1">
                    <a:tint val="75000"/>
                  </a:schemeClr>
                </a:solidFill>
              </a:defRPr>
            </a:lvl5pPr>
            <a:lvl6pPr marL="2285570" indent="0" algn="ctr">
              <a:buNone/>
              <a:defRPr>
                <a:solidFill>
                  <a:schemeClr val="tx1">
                    <a:tint val="75000"/>
                  </a:schemeClr>
                </a:solidFill>
              </a:defRPr>
            </a:lvl6pPr>
            <a:lvl7pPr marL="2742684" indent="0" algn="ctr">
              <a:buNone/>
              <a:defRPr>
                <a:solidFill>
                  <a:schemeClr val="tx1">
                    <a:tint val="75000"/>
                  </a:schemeClr>
                </a:solidFill>
              </a:defRPr>
            </a:lvl7pPr>
            <a:lvl8pPr marL="3199798" indent="0" algn="ctr">
              <a:buNone/>
              <a:defRPr>
                <a:solidFill>
                  <a:schemeClr val="tx1">
                    <a:tint val="75000"/>
                  </a:schemeClr>
                </a:solidFill>
              </a:defRPr>
            </a:lvl8pPr>
            <a:lvl9pPr marL="3656912"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205921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76194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2"/>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5"/>
            <a:ext cx="10363200" cy="1500187"/>
          </a:xfrm>
        </p:spPr>
        <p:txBody>
          <a:bodyPr anchor="b"/>
          <a:lstStyle>
            <a:lvl1pPr marL="0" indent="0">
              <a:buNone/>
              <a:defRPr sz="2000">
                <a:solidFill>
                  <a:schemeClr val="tx1">
                    <a:tint val="75000"/>
                  </a:schemeClr>
                </a:solidFill>
              </a:defRPr>
            </a:lvl1pPr>
            <a:lvl2pPr marL="457114" indent="0">
              <a:buNone/>
              <a:defRPr sz="1800">
                <a:solidFill>
                  <a:schemeClr val="tx1">
                    <a:tint val="75000"/>
                  </a:schemeClr>
                </a:solidFill>
              </a:defRPr>
            </a:lvl2pPr>
            <a:lvl3pPr marL="914228" indent="0">
              <a:buNone/>
              <a:defRPr sz="1600">
                <a:solidFill>
                  <a:schemeClr val="tx1">
                    <a:tint val="75000"/>
                  </a:schemeClr>
                </a:solidFill>
              </a:defRPr>
            </a:lvl3pPr>
            <a:lvl4pPr marL="1371342" indent="0">
              <a:buNone/>
              <a:defRPr sz="1400">
                <a:solidFill>
                  <a:schemeClr val="tx1">
                    <a:tint val="75000"/>
                  </a:schemeClr>
                </a:solidFill>
              </a:defRPr>
            </a:lvl4pPr>
            <a:lvl5pPr marL="1828456" indent="0">
              <a:buNone/>
              <a:defRPr sz="1400">
                <a:solidFill>
                  <a:schemeClr val="tx1">
                    <a:tint val="75000"/>
                  </a:schemeClr>
                </a:solidFill>
              </a:defRPr>
            </a:lvl5pPr>
            <a:lvl6pPr marL="2285570" indent="0">
              <a:buNone/>
              <a:defRPr sz="1400">
                <a:solidFill>
                  <a:schemeClr val="tx1">
                    <a:tint val="75000"/>
                  </a:schemeClr>
                </a:solidFill>
              </a:defRPr>
            </a:lvl6pPr>
            <a:lvl7pPr marL="2742684" indent="0">
              <a:buNone/>
              <a:defRPr sz="1400">
                <a:solidFill>
                  <a:schemeClr val="tx1">
                    <a:tint val="75000"/>
                  </a:schemeClr>
                </a:solidFill>
              </a:defRPr>
            </a:lvl7pPr>
            <a:lvl8pPr marL="3199798" indent="0">
              <a:buNone/>
              <a:defRPr sz="1400">
                <a:solidFill>
                  <a:schemeClr val="tx1">
                    <a:tint val="75000"/>
                  </a:schemeClr>
                </a:solidFill>
              </a:defRPr>
            </a:lvl8pPr>
            <a:lvl9pPr marL="3656912"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27007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7088923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2" y="1535113"/>
            <a:ext cx="5386917" cy="639762"/>
          </a:xfrm>
        </p:spPr>
        <p:txBody>
          <a:bodyPr anchor="b"/>
          <a:lstStyle>
            <a:lvl1pPr marL="0" indent="0">
              <a:buNone/>
              <a:defRPr sz="2400" b="1"/>
            </a:lvl1pPr>
            <a:lvl2pPr marL="457114" indent="0">
              <a:buNone/>
              <a:defRPr sz="2000" b="1"/>
            </a:lvl2pPr>
            <a:lvl3pPr marL="914228" indent="0">
              <a:buNone/>
              <a:defRPr sz="1800" b="1"/>
            </a:lvl3pPr>
            <a:lvl4pPr marL="1371342" indent="0">
              <a:buNone/>
              <a:defRPr sz="1600" b="1"/>
            </a:lvl4pPr>
            <a:lvl5pPr marL="1828456" indent="0">
              <a:buNone/>
              <a:defRPr sz="1600" b="1"/>
            </a:lvl5pPr>
            <a:lvl6pPr marL="2285570" indent="0">
              <a:buNone/>
              <a:defRPr sz="1600" b="1"/>
            </a:lvl6pPr>
            <a:lvl7pPr marL="2742684" indent="0">
              <a:buNone/>
              <a:defRPr sz="1600" b="1"/>
            </a:lvl7pPr>
            <a:lvl8pPr marL="3199798" indent="0">
              <a:buNone/>
              <a:defRPr sz="1600" b="1"/>
            </a:lvl8pPr>
            <a:lvl9pPr marL="3656912"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70" y="1535113"/>
            <a:ext cx="5389033" cy="639762"/>
          </a:xfrm>
        </p:spPr>
        <p:txBody>
          <a:bodyPr anchor="b"/>
          <a:lstStyle>
            <a:lvl1pPr marL="0" indent="0">
              <a:buNone/>
              <a:defRPr sz="2400" b="1"/>
            </a:lvl1pPr>
            <a:lvl2pPr marL="457114" indent="0">
              <a:buNone/>
              <a:defRPr sz="2000" b="1"/>
            </a:lvl2pPr>
            <a:lvl3pPr marL="914228" indent="0">
              <a:buNone/>
              <a:defRPr sz="1800" b="1"/>
            </a:lvl3pPr>
            <a:lvl4pPr marL="1371342" indent="0">
              <a:buNone/>
              <a:defRPr sz="1600" b="1"/>
            </a:lvl4pPr>
            <a:lvl5pPr marL="1828456" indent="0">
              <a:buNone/>
              <a:defRPr sz="1600" b="1"/>
            </a:lvl5pPr>
            <a:lvl6pPr marL="2285570" indent="0">
              <a:buNone/>
              <a:defRPr sz="1600" b="1"/>
            </a:lvl6pPr>
            <a:lvl7pPr marL="2742684" indent="0">
              <a:buNone/>
              <a:defRPr sz="1600" b="1"/>
            </a:lvl7pPr>
            <a:lvl8pPr marL="3199798" indent="0">
              <a:buNone/>
              <a:defRPr sz="1600" b="1"/>
            </a:lvl8pPr>
            <a:lvl9pPr marL="3656912"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156170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285354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573113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3" y="1435101"/>
            <a:ext cx="4011084" cy="4691063"/>
          </a:xfrm>
        </p:spPr>
        <p:txBody>
          <a:bodyPr/>
          <a:lstStyle>
            <a:lvl1pPr marL="0" indent="0">
              <a:buNone/>
              <a:defRPr sz="1400"/>
            </a:lvl1pPr>
            <a:lvl2pPr marL="457114" indent="0">
              <a:buNone/>
              <a:defRPr sz="1200"/>
            </a:lvl2pPr>
            <a:lvl3pPr marL="914228" indent="0">
              <a:buNone/>
              <a:defRPr sz="1000"/>
            </a:lvl3pPr>
            <a:lvl4pPr marL="1371342" indent="0">
              <a:buNone/>
              <a:defRPr sz="900"/>
            </a:lvl4pPr>
            <a:lvl5pPr marL="1828456" indent="0">
              <a:buNone/>
              <a:defRPr sz="900"/>
            </a:lvl5pPr>
            <a:lvl6pPr marL="2285570" indent="0">
              <a:buNone/>
              <a:defRPr sz="900"/>
            </a:lvl6pPr>
            <a:lvl7pPr marL="2742684" indent="0">
              <a:buNone/>
              <a:defRPr sz="900"/>
            </a:lvl7pPr>
            <a:lvl8pPr marL="3199798" indent="0">
              <a:buNone/>
              <a:defRPr sz="900"/>
            </a:lvl8pPr>
            <a:lvl9pPr marL="3656912"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597656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114" indent="0">
              <a:buNone/>
              <a:defRPr sz="2800"/>
            </a:lvl2pPr>
            <a:lvl3pPr marL="914228" indent="0">
              <a:buNone/>
              <a:defRPr sz="2400"/>
            </a:lvl3pPr>
            <a:lvl4pPr marL="1371342" indent="0">
              <a:buNone/>
              <a:defRPr sz="2000"/>
            </a:lvl4pPr>
            <a:lvl5pPr marL="1828456" indent="0">
              <a:buNone/>
              <a:defRPr sz="2000"/>
            </a:lvl5pPr>
            <a:lvl6pPr marL="2285570" indent="0">
              <a:buNone/>
              <a:defRPr sz="2000"/>
            </a:lvl6pPr>
            <a:lvl7pPr marL="2742684" indent="0">
              <a:buNone/>
              <a:defRPr sz="2000"/>
            </a:lvl7pPr>
            <a:lvl8pPr marL="3199798" indent="0">
              <a:buNone/>
              <a:defRPr sz="2000"/>
            </a:lvl8pPr>
            <a:lvl9pPr marL="3656912"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114" indent="0">
              <a:buNone/>
              <a:defRPr sz="1200"/>
            </a:lvl2pPr>
            <a:lvl3pPr marL="914228" indent="0">
              <a:buNone/>
              <a:defRPr sz="1000"/>
            </a:lvl3pPr>
            <a:lvl4pPr marL="1371342" indent="0">
              <a:buNone/>
              <a:defRPr sz="900"/>
            </a:lvl4pPr>
            <a:lvl5pPr marL="1828456" indent="0">
              <a:buNone/>
              <a:defRPr sz="900"/>
            </a:lvl5pPr>
            <a:lvl6pPr marL="2285570" indent="0">
              <a:buNone/>
              <a:defRPr sz="900"/>
            </a:lvl6pPr>
            <a:lvl7pPr marL="2742684" indent="0">
              <a:buNone/>
              <a:defRPr sz="900"/>
            </a:lvl7pPr>
            <a:lvl8pPr marL="3199798" indent="0">
              <a:buNone/>
              <a:defRPr sz="900"/>
            </a:lvl8pPr>
            <a:lvl9pPr marL="3656912"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06460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019308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1"/>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1"/>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E3D47B4-FAF7-45E0-B7FD-3A4313FF85BC}" type="datetimeFigureOut">
              <a:rPr lang="fr-FR" smtClean="0">
                <a:solidFill>
                  <a:prstClr val="black">
                    <a:tint val="75000"/>
                  </a:prstClr>
                </a:solidFill>
              </a:rPr>
              <a:pPr/>
              <a:t>25/02/2026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1C90A3A9-FF35-45A8-89DD-51D86590FE58}"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247426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16" name="Espace réservé du texte 12"/>
          <p:cNvSpPr>
            <a:spLocks noGrp="1"/>
          </p:cNvSpPr>
          <p:nvPr>
            <p:ph type="body" sz="quarter" idx="12"/>
          </p:nvPr>
        </p:nvSpPr>
        <p:spPr>
          <a:xfrm>
            <a:off x="527384" y="44624"/>
            <a:ext cx="10465163" cy="864096"/>
          </a:xfrm>
          <a:prstGeom prst="rect">
            <a:avLst/>
          </a:prstGeom>
        </p:spPr>
        <p:txBody>
          <a:bodyPr anchor="ctr">
            <a:noAutofit/>
          </a:bodyPr>
          <a:lstStyle>
            <a:lvl1pPr marL="0" indent="0">
              <a:lnSpc>
                <a:spcPts val="2400"/>
              </a:lnSpc>
              <a:buFont typeface="+mj-lt"/>
              <a:buNone/>
              <a:defRPr sz="2400" b="1">
                <a:solidFill>
                  <a:srgbClr val="00529F"/>
                </a:solidFill>
              </a:defRPr>
            </a:lvl1pPr>
            <a:lvl2pPr>
              <a:defRPr sz="900"/>
            </a:lvl2pPr>
            <a:lvl3pPr>
              <a:defRPr sz="900"/>
            </a:lvl3pPr>
            <a:lvl4pPr>
              <a:defRPr sz="900"/>
            </a:lvl4pPr>
            <a:lvl5pPr>
              <a:defRPr sz="900"/>
            </a:lvl5pPr>
          </a:lstStyle>
          <a:p>
            <a:pPr lvl="0"/>
            <a:r>
              <a:rPr lang="fr-FR" dirty="0"/>
              <a:t>Modifiez les styles du texte du masque</a:t>
            </a:r>
          </a:p>
        </p:txBody>
      </p:sp>
      <p:sp>
        <p:nvSpPr>
          <p:cNvPr id="3" name="Espace réservé de la date 2"/>
          <p:cNvSpPr>
            <a:spLocks noGrp="1"/>
          </p:cNvSpPr>
          <p:nvPr>
            <p:ph type="dt" sz="half" idx="13"/>
          </p:nvPr>
        </p:nvSpPr>
        <p:spPr>
          <a:xfrm>
            <a:off x="609600" y="6356373"/>
            <a:ext cx="2844800" cy="365125"/>
          </a:xfrm>
          <a:prstGeom prst="rect">
            <a:avLst/>
          </a:prstGeom>
        </p:spPr>
        <p:txBody>
          <a:bodyPr/>
          <a:lstStyle/>
          <a:p>
            <a:pPr>
              <a:defRPr/>
            </a:pPr>
            <a:endParaRPr lang="en-GB">
              <a:solidFill>
                <a:prstClr val="black">
                  <a:tint val="75000"/>
                </a:prstClr>
              </a:solidFill>
            </a:endParaRPr>
          </a:p>
        </p:txBody>
      </p:sp>
      <p:sp>
        <p:nvSpPr>
          <p:cNvPr id="4" name="Espace réservé du pied de page 3"/>
          <p:cNvSpPr>
            <a:spLocks noGrp="1"/>
          </p:cNvSpPr>
          <p:nvPr>
            <p:ph type="ftr" sz="quarter" idx="14"/>
          </p:nvPr>
        </p:nvSpPr>
        <p:spPr/>
        <p:txBody>
          <a:bodyPr/>
          <a:lstStyle/>
          <a:p>
            <a:pPr>
              <a:defRPr/>
            </a:pPr>
            <a:r>
              <a:rPr lang="en-GB">
                <a:solidFill>
                  <a:prstClr val="black">
                    <a:tint val="75000"/>
                  </a:prstClr>
                </a:solidFill>
              </a:rPr>
              <a:t>7   |</a:t>
            </a:r>
          </a:p>
        </p:txBody>
      </p:sp>
      <p:sp>
        <p:nvSpPr>
          <p:cNvPr id="5" name="Espace réservé du numéro de diapositive 4"/>
          <p:cNvSpPr>
            <a:spLocks noGrp="1"/>
          </p:cNvSpPr>
          <p:nvPr>
            <p:ph type="sldNum" sz="quarter" idx="15"/>
          </p:nvPr>
        </p:nvSpPr>
        <p:spPr/>
        <p:txBody>
          <a:bodyPr/>
          <a:lstStyle/>
          <a:p>
            <a:pPr>
              <a:defRPr/>
            </a:pPr>
            <a:fld id="{481F270D-9A4E-47CA-8A32-1BCF72394DB0}" type="slidenum">
              <a:rPr lang="en-GB" smtClean="0">
                <a:solidFill>
                  <a:prstClr val="black">
                    <a:tint val="75000"/>
                  </a:prstClr>
                </a:solidFill>
              </a:rPr>
              <a:pPr>
                <a:defRPr/>
              </a:pPr>
              <a:t>‹N°›</a:t>
            </a:fld>
            <a:endParaRPr lang="en-GB">
              <a:solidFill>
                <a:prstClr val="black">
                  <a:tint val="75000"/>
                </a:prstClr>
              </a:solidFill>
            </a:endParaRPr>
          </a:p>
        </p:txBody>
      </p:sp>
    </p:spTree>
    <p:extLst>
      <p:ext uri="{BB962C8B-B14F-4D97-AF65-F5344CB8AC3E}">
        <p14:creationId xmlns:p14="http://schemas.microsoft.com/office/powerpoint/2010/main" val="13388888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‹N°›</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Presentation Title (Edit on Slide Master)   |   June 1, 2015   |   Confidential, for Internal Use Only</a:t>
            </a:r>
            <a:endParaRPr lang="en-US" dirty="0">
              <a:solidFill>
                <a:srgbClr val="FFFFFF"/>
              </a:solidFill>
            </a:endParaRPr>
          </a:p>
        </p:txBody>
      </p:sp>
      <p:sp>
        <p:nvSpPr>
          <p:cNvPr id="6" name="Title 5"/>
          <p:cNvSpPr>
            <a:spLocks noGrp="1"/>
          </p:cNvSpPr>
          <p:nvPr>
            <p:ph type="title"/>
          </p:nvPr>
        </p:nvSpPr>
        <p:spPr>
          <a:xfrm>
            <a:off x="379677" y="373380"/>
            <a:ext cx="11430000" cy="266700"/>
          </a:xfrm>
        </p:spPr>
        <p:txBody>
          <a:bodyPr>
            <a:noAutofit/>
          </a:bodyPr>
          <a:lstStyle/>
          <a:p>
            <a:r>
              <a:rPr lang="en-US"/>
              <a:t>Click to edit Master title style</a:t>
            </a:r>
            <a:endParaRPr lang="en-US" dirty="0"/>
          </a:p>
        </p:txBody>
      </p:sp>
      <p:sp>
        <p:nvSpPr>
          <p:cNvPr id="4" name="Text Placeholder 3"/>
          <p:cNvSpPr>
            <a:spLocks noGrp="1"/>
          </p:cNvSpPr>
          <p:nvPr>
            <p:ph type="body" sz="quarter" idx="12"/>
          </p:nvPr>
        </p:nvSpPr>
        <p:spPr>
          <a:xfrm>
            <a:off x="379686" y="625898"/>
            <a:ext cx="11428167" cy="266700"/>
          </a:xfrm>
        </p:spPr>
        <p:txBody>
          <a:bodyPr>
            <a:noAutofit/>
          </a:bodyPr>
          <a:lstStyle>
            <a:lvl1pPr marL="0">
              <a:lnSpc>
                <a:spcPts val="1260"/>
              </a:lnSpc>
              <a:spcAft>
                <a:spcPts val="0"/>
              </a:spcAft>
              <a:buFontTx/>
              <a:buNone/>
              <a:defRPr sz="1500" cap="all">
                <a:solidFill>
                  <a:schemeClr val="tx2"/>
                </a:solidFill>
                <a:latin typeface="Effra Light"/>
              </a:defRPr>
            </a:lvl1pPr>
            <a:lvl2pPr marL="0" indent="0">
              <a:lnSpc>
                <a:spcPts val="1260"/>
              </a:lnSpc>
              <a:spcAft>
                <a:spcPts val="0"/>
              </a:spcAft>
              <a:buFontTx/>
              <a:buNone/>
              <a:defRPr sz="1500" b="0" i="0" cap="all">
                <a:solidFill>
                  <a:schemeClr val="tx2"/>
                </a:solidFill>
                <a:latin typeface="Effra Light"/>
              </a:defRPr>
            </a:lvl2pPr>
            <a:lvl3pPr marL="0" indent="0">
              <a:lnSpc>
                <a:spcPts val="1260"/>
              </a:lnSpc>
              <a:spcAft>
                <a:spcPts val="0"/>
              </a:spcAft>
              <a:buFontTx/>
              <a:buNone/>
              <a:defRPr sz="1500" b="0" i="0" cap="all">
                <a:solidFill>
                  <a:schemeClr val="tx2"/>
                </a:solidFill>
                <a:latin typeface="Effra Light"/>
              </a:defRPr>
            </a:lvl3pPr>
            <a:lvl4pPr marL="0" indent="0">
              <a:lnSpc>
                <a:spcPts val="1260"/>
              </a:lnSpc>
              <a:spcAft>
                <a:spcPts val="0"/>
              </a:spcAft>
              <a:buFontTx/>
              <a:buNone/>
              <a:defRPr sz="1500" b="0" i="0" cap="all">
                <a:solidFill>
                  <a:schemeClr val="tx2"/>
                </a:solidFill>
                <a:latin typeface="Effra Light"/>
              </a:defRPr>
            </a:lvl4pPr>
            <a:lvl5pPr marL="0" indent="0">
              <a:lnSpc>
                <a:spcPts val="1260"/>
              </a:lnSpc>
              <a:spcAft>
                <a:spcPts val="0"/>
              </a:spcAft>
              <a:buFontTx/>
              <a:buNone/>
              <a:defRPr sz="1500" b="0" i="0" cap="all">
                <a:solidFill>
                  <a:schemeClr val="tx2"/>
                </a:solidFill>
                <a:latin typeface="Effra Light"/>
              </a:defRPr>
            </a:lvl5pPr>
            <a:lvl6pPr marL="0" indent="0">
              <a:lnSpc>
                <a:spcPts val="1470"/>
              </a:lnSpc>
              <a:spcAft>
                <a:spcPts val="210"/>
              </a:spcAft>
              <a:buFontTx/>
              <a:buNone/>
              <a:defRPr sz="1500" b="0" i="0" cap="all">
                <a:latin typeface="Effra Light"/>
                <a:cs typeface="Effra Light"/>
              </a:defRPr>
            </a:lvl6pPr>
            <a:lvl7pPr marL="0" indent="0">
              <a:lnSpc>
                <a:spcPts val="1470"/>
              </a:lnSpc>
              <a:spcAft>
                <a:spcPts val="210"/>
              </a:spcAft>
              <a:buFontTx/>
              <a:buNone/>
              <a:defRPr sz="1500" b="0" i="0" cap="all">
                <a:latin typeface="Effra Light"/>
                <a:cs typeface="Effra Light"/>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93036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Contenu">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solidFill>
                  <a:srgbClr val="FFFFFF"/>
                </a:solidFill>
              </a:rPr>
              <a:pPr/>
              <a:t>‹N°›</a:t>
            </a:fld>
            <a:endParaRPr lang="en-US" dirty="0">
              <a:solidFill>
                <a:srgbClr val="FFFFFF"/>
              </a:solidFill>
            </a:endParaRPr>
          </a:p>
        </p:txBody>
      </p:sp>
      <p:sp>
        <p:nvSpPr>
          <p:cNvPr id="10" name="Footer Placeholder 9"/>
          <p:cNvSpPr>
            <a:spLocks noGrp="1"/>
          </p:cNvSpPr>
          <p:nvPr>
            <p:ph type="ftr" sz="quarter" idx="10"/>
          </p:nvPr>
        </p:nvSpPr>
        <p:spPr/>
        <p:txBody>
          <a:bodyPr/>
          <a:lstStyle/>
          <a:p>
            <a:r>
              <a:rPr lang="en-US">
                <a:solidFill>
                  <a:srgbClr val="FFFFFF"/>
                </a:solidFill>
              </a:rPr>
              <a:t>Presentation Title (Edit on Slide Master)   |   June 1, 2015   |   Confidential, for Internal Use Only</a:t>
            </a:r>
            <a:endParaRPr lang="en-US" dirty="0">
              <a:solidFill>
                <a:srgbClr val="FFFFFF"/>
              </a:solidFill>
            </a:endParaRPr>
          </a:p>
        </p:txBody>
      </p:sp>
      <p:sp>
        <p:nvSpPr>
          <p:cNvPr id="6" name="Title 5"/>
          <p:cNvSpPr>
            <a:spLocks noGrp="1"/>
          </p:cNvSpPr>
          <p:nvPr>
            <p:ph type="title"/>
          </p:nvPr>
        </p:nvSpPr>
        <p:spPr>
          <a:xfrm>
            <a:off x="504478" y="373379"/>
            <a:ext cx="11175999" cy="266700"/>
          </a:xfrm>
        </p:spPr>
        <p:txBody>
          <a:bodyPr>
            <a:noAutofit/>
          </a:bodyPr>
          <a:lstStyle/>
          <a:p>
            <a:r>
              <a:rPr lang="fr-FR"/>
              <a:t>Modifiez le style du titre</a:t>
            </a:r>
            <a:endParaRPr lang="en-US" dirty="0"/>
          </a:p>
        </p:txBody>
      </p:sp>
      <p:sp>
        <p:nvSpPr>
          <p:cNvPr id="4" name="Text Placeholder 3"/>
          <p:cNvSpPr>
            <a:spLocks noGrp="1"/>
          </p:cNvSpPr>
          <p:nvPr>
            <p:ph type="body" sz="quarter" idx="12"/>
          </p:nvPr>
        </p:nvSpPr>
        <p:spPr>
          <a:xfrm>
            <a:off x="504478" y="625898"/>
            <a:ext cx="11175999" cy="266700"/>
          </a:xfrm>
        </p:spPr>
        <p:txBody>
          <a:bodyPr>
            <a:noAutofit/>
          </a:bodyPr>
          <a:lstStyle>
            <a:lvl1pPr marL="0">
              <a:lnSpc>
                <a:spcPts val="1500"/>
              </a:lnSpc>
              <a:spcAft>
                <a:spcPts val="0"/>
              </a:spcAft>
              <a:buFontTx/>
              <a:buNone/>
              <a:defRPr sz="1700" cap="all">
                <a:solidFill>
                  <a:schemeClr val="tx2"/>
                </a:solidFill>
                <a:latin typeface="Effra Light"/>
              </a:defRPr>
            </a:lvl1pPr>
            <a:lvl2pPr marL="0" indent="0">
              <a:lnSpc>
                <a:spcPts val="1500"/>
              </a:lnSpc>
              <a:spcAft>
                <a:spcPts val="0"/>
              </a:spcAft>
              <a:buFontTx/>
              <a:buNone/>
              <a:defRPr sz="1700" b="0" i="0" cap="all">
                <a:solidFill>
                  <a:schemeClr val="tx2"/>
                </a:solidFill>
                <a:latin typeface="Effra Light"/>
              </a:defRPr>
            </a:lvl2pPr>
            <a:lvl3pPr marL="0" indent="0">
              <a:lnSpc>
                <a:spcPts val="1500"/>
              </a:lnSpc>
              <a:spcAft>
                <a:spcPts val="0"/>
              </a:spcAft>
              <a:buFontTx/>
              <a:buNone/>
              <a:defRPr sz="1700" b="0" i="0" cap="all">
                <a:solidFill>
                  <a:schemeClr val="tx2"/>
                </a:solidFill>
                <a:latin typeface="Effra Light"/>
              </a:defRPr>
            </a:lvl3pPr>
            <a:lvl4pPr marL="0" indent="0">
              <a:lnSpc>
                <a:spcPts val="1500"/>
              </a:lnSpc>
              <a:spcAft>
                <a:spcPts val="0"/>
              </a:spcAft>
              <a:buFontTx/>
              <a:buNone/>
              <a:defRPr sz="1700" b="0" i="0" cap="all">
                <a:solidFill>
                  <a:schemeClr val="tx2"/>
                </a:solidFill>
                <a:latin typeface="Effra Light"/>
              </a:defRPr>
            </a:lvl4pPr>
            <a:lvl5pPr marL="0" indent="0">
              <a:lnSpc>
                <a:spcPts val="1500"/>
              </a:lnSpc>
              <a:spcAft>
                <a:spcPts val="0"/>
              </a:spcAft>
              <a:buFontTx/>
              <a:buNone/>
              <a:defRPr sz="1700" b="0" i="0" cap="all">
                <a:solidFill>
                  <a:schemeClr val="tx2"/>
                </a:solidFill>
                <a:latin typeface="Effra Light"/>
              </a:defRPr>
            </a:lvl5pPr>
            <a:lvl6pPr marL="0" indent="0">
              <a:lnSpc>
                <a:spcPts val="1749"/>
              </a:lnSpc>
              <a:spcAft>
                <a:spcPts val="250"/>
              </a:spcAft>
              <a:buFontTx/>
              <a:buNone/>
              <a:defRPr sz="1700" b="0" i="0" cap="all">
                <a:latin typeface="Effra Light"/>
                <a:cs typeface="Effra Light"/>
              </a:defRPr>
            </a:lvl6pPr>
            <a:lvl7pPr marL="0" indent="0">
              <a:lnSpc>
                <a:spcPts val="1749"/>
              </a:lnSpc>
              <a:spcAft>
                <a:spcPts val="250"/>
              </a:spcAft>
              <a:buFontTx/>
              <a:buNone/>
              <a:defRPr sz="1700" b="0" i="0" cap="all">
                <a:latin typeface="Effra Light"/>
                <a:cs typeface="Effra Light"/>
              </a:defRPr>
            </a:lvl7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15709166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4121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7"/>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5DCD53-F19A-4DDA-850C-7E9B79669EB4}"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3805826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538984C-A89B-4BCE-8947-184FEB203DEE}"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29517515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319" y="4406902"/>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319"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B18693-F7BB-48D0-9703-CE234EF4520E}"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4351021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1" y="1600202"/>
            <a:ext cx="539608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86312" y="1600202"/>
            <a:ext cx="539608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252E10-9BBC-4BD8-9600-A5EA1E4D8E3D}"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2632982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68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68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837" y="1535113"/>
            <a:ext cx="5388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837" y="2174875"/>
            <a:ext cx="5388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21106BC-A534-4D8C-99EE-29C9DE9CB9B2}"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21974088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0F3A24-803B-4A5F-987C-C321AA4E5844}"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8859504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B1E3D0F-12EB-466C-899A-8A0AF98289E0}"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34617694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319"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7675" y="273052"/>
            <a:ext cx="68147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2"/>
            <a:ext cx="401131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BADCC0-C170-48A4-A243-38BF48C5DD9E}"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7015247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481"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481"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2389481"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419044E-33BD-4C00-97DF-C58E1797E48A}"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5149129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EFEDA7E-1A33-47AE-AD2A-F6E6B45DCF44}"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21361928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2" y="274640"/>
            <a:ext cx="8048977"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lt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lt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6FD7AA2-11A4-4102-870C-A69BF5B5D064}" type="slidenum">
              <a:rPr lang="fr-FR" altLang="fr-FR">
                <a:solidFill>
                  <a:srgbClr val="000000"/>
                </a:solidFill>
              </a:rPr>
              <a:pPr>
                <a:defRPr/>
              </a:pPr>
              <a:t>‹N°›</a:t>
            </a:fld>
            <a:endParaRPr lang="fr-FR" altLang="fr-FR">
              <a:solidFill>
                <a:srgbClr val="000000"/>
              </a:solidFill>
            </a:endParaRPr>
          </a:p>
        </p:txBody>
      </p:sp>
    </p:spTree>
    <p:extLst>
      <p:ext uri="{BB962C8B-B14F-4D97-AF65-F5344CB8AC3E}">
        <p14:creationId xmlns:p14="http://schemas.microsoft.com/office/powerpoint/2010/main" val="15058682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Normal">
    <p:spTree>
      <p:nvGrpSpPr>
        <p:cNvPr id="1" name=""/>
        <p:cNvGrpSpPr/>
        <p:nvPr/>
      </p:nvGrpSpPr>
      <p:grpSpPr>
        <a:xfrm>
          <a:off x="0" y="0"/>
          <a:ext cx="0" cy="0"/>
          <a:chOff x="0" y="0"/>
          <a:chExt cx="0" cy="0"/>
        </a:xfrm>
      </p:grpSpPr>
      <p:sp>
        <p:nvSpPr>
          <p:cNvPr id="6" name="Content Placeholder 2"/>
          <p:cNvSpPr>
            <a:spLocks noGrp="1"/>
          </p:cNvSpPr>
          <p:nvPr>
            <p:ph idx="1"/>
          </p:nvPr>
        </p:nvSpPr>
        <p:spPr>
          <a:xfrm>
            <a:off x="422400" y="1749631"/>
            <a:ext cx="11347200" cy="3941052"/>
          </a:xfrm>
        </p:spPr>
        <p:txBody>
          <a:bodyPr/>
          <a:lstStyle>
            <a:lvl1pPr>
              <a:buClr>
                <a:schemeClr val="accent1"/>
              </a:buClr>
              <a:defRPr>
                <a:solidFill>
                  <a:schemeClr val="accent2"/>
                </a:solidFill>
              </a:defRPr>
            </a:lvl1pPr>
            <a:lvl2pPr>
              <a:buClr>
                <a:schemeClr val="tx2"/>
              </a:buClr>
              <a:defRPr>
                <a:solidFill>
                  <a:schemeClr val="accent2"/>
                </a:solidFill>
              </a:defRPr>
            </a:lvl2pPr>
            <a:lvl3pPr>
              <a:buClr>
                <a:schemeClr val="accent5"/>
              </a:buClr>
              <a:defRPr>
                <a:solidFill>
                  <a:schemeClr val="accent2"/>
                </a:solidFill>
              </a:defRPr>
            </a:lvl3pPr>
            <a:lvl4pPr>
              <a:buClr>
                <a:schemeClr val="accent3"/>
              </a:buClr>
              <a:defRPr>
                <a:solidFill>
                  <a:schemeClr val="accent2"/>
                </a:solidFill>
              </a:defRPr>
            </a:lvl4pPr>
            <a:lvl5pPr>
              <a:buClr>
                <a:srgbClr val="001423"/>
              </a:buClr>
              <a:defRPr>
                <a:solidFill>
                  <a:schemeClr val="accent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1" name="Title 1"/>
          <p:cNvSpPr>
            <a:spLocks noGrp="1"/>
          </p:cNvSpPr>
          <p:nvPr>
            <p:ph type="title"/>
          </p:nvPr>
        </p:nvSpPr>
        <p:spPr>
          <a:xfrm>
            <a:off x="422400" y="687229"/>
            <a:ext cx="11347200" cy="521883"/>
          </a:xfrm>
        </p:spPr>
        <p:txBody>
          <a:bodyPr/>
          <a:lstStyle>
            <a:lvl1pPr>
              <a:defRPr sz="2900"/>
            </a:lvl1pPr>
          </a:lstStyle>
          <a:p>
            <a:r>
              <a:rPr lang="en-US" noProof="0"/>
              <a:t>Click to edit Master title style</a:t>
            </a:r>
            <a:endParaRPr lang="en-GB" noProof="0" dirty="0"/>
          </a:p>
        </p:txBody>
      </p:sp>
      <p:sp>
        <p:nvSpPr>
          <p:cNvPr id="4" name="Rectangle 5"/>
          <p:cNvSpPr>
            <a:spLocks noGrp="1" noChangeArrowheads="1"/>
          </p:cNvSpPr>
          <p:nvPr>
            <p:ph type="ftr" sz="quarter" idx="10"/>
          </p:nvPr>
        </p:nvSpPr>
        <p:spPr>
          <a:xfrm>
            <a:off x="5563542" y="138115"/>
            <a:ext cx="3868325" cy="136525"/>
          </a:xfrm>
        </p:spPr>
        <p:txBody>
          <a:bodyPr lIns="0" tIns="0" rIns="0" bIns="0" anchor="ctr"/>
          <a:lstStyle>
            <a:lvl1pPr algn="r" defTabSz="1054705" eaLnBrk="1" hangingPunct="1">
              <a:spcBef>
                <a:spcPct val="0"/>
              </a:spcBef>
              <a:defRPr sz="700" b="0">
                <a:solidFill>
                  <a:srgbClr val="82786F"/>
                </a:solidFill>
              </a:defRPr>
            </a:lvl1pPr>
          </a:lstStyle>
          <a:p>
            <a:pPr>
              <a:defRPr/>
            </a:pPr>
            <a:r>
              <a:rPr lang="en-GB"/>
              <a:t>Presentation title</a:t>
            </a:r>
          </a:p>
        </p:txBody>
      </p:sp>
      <p:sp>
        <p:nvSpPr>
          <p:cNvPr id="5" name="Rectangle 81"/>
          <p:cNvSpPr>
            <a:spLocks noGrp="1" noChangeArrowheads="1"/>
          </p:cNvSpPr>
          <p:nvPr>
            <p:ph type="dt" sz="half" idx="11"/>
          </p:nvPr>
        </p:nvSpPr>
        <p:spPr>
          <a:xfrm>
            <a:off x="9582386" y="138115"/>
            <a:ext cx="1603023" cy="136525"/>
          </a:xfrm>
        </p:spPr>
        <p:txBody>
          <a:bodyPr lIns="0" tIns="0" rIns="0" bIns="0" anchor="ctr"/>
          <a:lstStyle>
            <a:lvl1pPr algn="r" defTabSz="1054705" eaLnBrk="1" hangingPunct="1">
              <a:spcBef>
                <a:spcPct val="0"/>
              </a:spcBef>
              <a:defRPr sz="700" b="0">
                <a:solidFill>
                  <a:srgbClr val="82786F"/>
                </a:solidFill>
              </a:defRPr>
            </a:lvl1pPr>
          </a:lstStyle>
          <a:p>
            <a:pPr>
              <a:defRPr/>
            </a:pPr>
            <a:r>
              <a:rPr lang="en-GB"/>
              <a:t>Date</a:t>
            </a:r>
            <a:endParaRPr lang="en-GB" dirty="0"/>
          </a:p>
        </p:txBody>
      </p:sp>
      <p:sp>
        <p:nvSpPr>
          <p:cNvPr id="7" name="Slide Number Placeholder 23"/>
          <p:cNvSpPr>
            <a:spLocks noGrp="1" noChangeArrowheads="1"/>
          </p:cNvSpPr>
          <p:nvPr>
            <p:ph type="sldNum" sz="quarter" idx="12"/>
          </p:nvPr>
        </p:nvSpPr>
        <p:spPr>
          <a:xfrm>
            <a:off x="11352859" y="139702"/>
            <a:ext cx="415808" cy="136525"/>
          </a:xfrm>
        </p:spPr>
        <p:txBody>
          <a:bodyPr lIns="0" tIns="0" rIns="0" bIns="0" anchor="ctr"/>
          <a:lstStyle>
            <a:lvl1pPr algn="r" defTabSz="1053466" eaLnBrk="1" hangingPunct="1">
              <a:defRPr sz="700" b="0">
                <a:solidFill>
                  <a:srgbClr val="82786F"/>
                </a:solidFill>
              </a:defRPr>
            </a:lvl1pPr>
          </a:lstStyle>
          <a:p>
            <a:pPr>
              <a:defRPr/>
            </a:pPr>
            <a:fld id="{98216576-6205-4108-A616-FD069C36BF62}" type="slidenum">
              <a:rPr lang="en-GB"/>
              <a:pPr>
                <a:defRPr/>
              </a:pPr>
              <a:t>‹N°›</a:t>
            </a:fld>
            <a:endParaRPr lang="en-GB" dirty="0"/>
          </a:p>
        </p:txBody>
      </p:sp>
    </p:spTree>
    <p:extLst>
      <p:ext uri="{BB962C8B-B14F-4D97-AF65-F5344CB8AC3E}">
        <p14:creationId xmlns:p14="http://schemas.microsoft.com/office/powerpoint/2010/main" val="99051338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7" name="Rectangle 6"/>
          <p:cNvSpPr/>
          <p:nvPr userDrawn="1"/>
        </p:nvSpPr>
        <p:spPr>
          <a:xfrm>
            <a:off x="1" y="6324600"/>
            <a:ext cx="12207052" cy="533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fontAlgn="base" hangingPunct="0">
              <a:spcBef>
                <a:spcPct val="0"/>
              </a:spcBef>
              <a:spcAft>
                <a:spcPct val="0"/>
              </a:spcAft>
              <a:defRPr/>
            </a:pPr>
            <a:endParaRPr lang="fr-FR" sz="2400" b="1">
              <a:solidFill>
                <a:srgbClr val="FFFFFF"/>
              </a:solidFill>
            </a:endParaRPr>
          </a:p>
        </p:txBody>
      </p:sp>
      <p:cxnSp>
        <p:nvCxnSpPr>
          <p:cNvPr id="8" name="Connecteur droit 7"/>
          <p:cNvCxnSpPr/>
          <p:nvPr userDrawn="1"/>
        </p:nvCxnSpPr>
        <p:spPr>
          <a:xfrm>
            <a:off x="1" y="6327775"/>
            <a:ext cx="12207052" cy="1588"/>
          </a:xfrm>
          <a:prstGeom prst="line">
            <a:avLst/>
          </a:prstGeom>
          <a:ln w="6350" cap="flat" cmpd="sng" algn="ctr">
            <a:solidFill>
              <a:srgbClr val="00A1A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Espace réservé du pied de page 1"/>
          <p:cNvSpPr txBox="1">
            <a:spLocks/>
          </p:cNvSpPr>
          <p:nvPr userDrawn="1"/>
        </p:nvSpPr>
        <p:spPr>
          <a:xfrm>
            <a:off x="457202" y="6381750"/>
            <a:ext cx="2141125" cy="471488"/>
          </a:xfrm>
          <a:prstGeom prst="rect">
            <a:avLst/>
          </a:prstGeom>
        </p:spPr>
        <p:txBody>
          <a:bodyPr lIns="0" tIns="0" rIns="0" bIns="0" anchor="ctr"/>
          <a:lstStyle>
            <a:defPPr>
              <a:defRPr lang="fr-FR"/>
            </a:defPPr>
            <a:lvl1pPr marL="0" marR="0" indent="0" algn="r" defTabSz="457200" rtl="0" eaLnBrk="1" fontAlgn="base" latinLnBrk="0" hangingPunct="1">
              <a:lnSpc>
                <a:spcPct val="100000"/>
              </a:lnSpc>
              <a:spcBef>
                <a:spcPct val="0"/>
              </a:spcBef>
              <a:spcAft>
                <a:spcPct val="0"/>
              </a:spcAft>
              <a:buClrTx/>
              <a:buSzTx/>
              <a:buFontTx/>
              <a:buNone/>
              <a:tabLst/>
              <a:defRPr sz="1000" i="1" kern="1200">
                <a:solidFill>
                  <a:schemeClr val="tx1">
                    <a:lumMod val="85000"/>
                    <a:lumOff val="15000"/>
                  </a:schemeClr>
                </a:solidFill>
                <a:latin typeface="Arial" pitchFamily="-84" charset="0"/>
                <a:ea typeface="ＭＳ Ｐゴシック" pitchFamily="-84" charset="-128"/>
                <a:cs typeface="ＭＳ Ｐゴシック" pitchFamily="-84" charset="-128"/>
              </a:defRPr>
            </a:lvl1pPr>
            <a:lvl2pPr marL="4572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2pPr>
            <a:lvl3pPr marL="9144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3pPr>
            <a:lvl4pPr marL="13716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4pPr>
            <a:lvl5pPr marL="18288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9pPr>
          </a:lstStyle>
          <a:p>
            <a:pPr algn="l" defTabSz="914400">
              <a:defRPr/>
            </a:pPr>
            <a:r>
              <a:rPr lang="fr-FR" sz="1000" dirty="0">
                <a:solidFill>
                  <a:srgbClr val="000000">
                    <a:lumMod val="75000"/>
                    <a:lumOff val="25000"/>
                  </a:srgbClr>
                </a:solidFill>
              </a:rPr>
              <a:t>Correspondances en MHDN</a:t>
            </a:r>
          </a:p>
        </p:txBody>
      </p:sp>
      <p:sp>
        <p:nvSpPr>
          <p:cNvPr id="18" name="Espace réservé du contenu 6"/>
          <p:cNvSpPr>
            <a:spLocks noGrp="1"/>
          </p:cNvSpPr>
          <p:nvPr>
            <p:ph idx="1"/>
          </p:nvPr>
        </p:nvSpPr>
        <p:spPr>
          <a:xfrm>
            <a:off x="609602" y="1587916"/>
            <a:ext cx="10972799" cy="4262562"/>
          </a:xfrm>
          <a:prstGeom prst="rect">
            <a:avLst/>
          </a:prstGeom>
        </p:spPr>
        <p:txBody>
          <a:bodyPr/>
          <a:lstStyle>
            <a:lvl1pPr>
              <a:buClr>
                <a:srgbClr val="FFC000"/>
              </a:buClr>
              <a:defRPr/>
            </a:lvl1pPr>
            <a:lvl2pPr>
              <a:buClr>
                <a:srgbClr val="FFC000"/>
              </a:buClr>
              <a:defRPr/>
            </a:lvl2pPr>
            <a:lvl3pPr>
              <a:buClr>
                <a:srgbClr val="FFC000"/>
              </a:buClr>
              <a:defRPr/>
            </a:lvl3pPr>
          </a:lstStyle>
          <a:p>
            <a:r>
              <a:rPr lang="fr-FR" dirty="0" err="1"/>
              <a:t>Xxxxxxxxx</a:t>
            </a:r>
            <a:r>
              <a:rPr lang="fr-FR" dirty="0"/>
              <a:t> xx </a:t>
            </a:r>
            <a:r>
              <a:rPr lang="fr-FR" dirty="0" err="1"/>
              <a:t>xxxxxx</a:t>
            </a:r>
            <a:r>
              <a:rPr lang="fr-FR" dirty="0"/>
              <a:t> xx xx x </a:t>
            </a:r>
            <a:r>
              <a:rPr lang="fr-FR" dirty="0" err="1"/>
              <a:t>xxxxxxxxx</a:t>
            </a:r>
            <a:endParaRPr lang="fr-FR" dirty="0"/>
          </a:p>
          <a:p>
            <a:pPr lvl="1"/>
            <a:r>
              <a:rPr lang="fr-FR" dirty="0" err="1"/>
              <a:t>Xxxxxxx</a:t>
            </a:r>
            <a:r>
              <a:rPr lang="fr-FR" dirty="0"/>
              <a:t> xx x </a:t>
            </a:r>
            <a:r>
              <a:rPr lang="fr-FR" dirty="0" err="1"/>
              <a:t>xxxxxxx</a:t>
            </a:r>
            <a:r>
              <a:rPr lang="fr-FR" dirty="0"/>
              <a:t> x </a:t>
            </a:r>
            <a:r>
              <a:rPr lang="fr-FR" dirty="0" err="1"/>
              <a:t>xxxxxxxx</a:t>
            </a:r>
            <a:endParaRPr lang="fr-FR" dirty="0"/>
          </a:p>
          <a:p>
            <a:pPr lvl="2"/>
            <a:r>
              <a:rPr lang="fr-FR" dirty="0" err="1"/>
              <a:t>Xxxxxxx</a:t>
            </a:r>
            <a:r>
              <a:rPr lang="fr-FR" dirty="0"/>
              <a:t> xx x </a:t>
            </a:r>
            <a:r>
              <a:rPr lang="fr-FR" dirty="0" err="1"/>
              <a:t>xxxxxxxx</a:t>
            </a:r>
            <a:r>
              <a:rPr lang="fr-FR" dirty="0"/>
              <a:t> xx </a:t>
            </a:r>
            <a:r>
              <a:rPr lang="fr-FR" dirty="0" err="1"/>
              <a:t>xxxxxxxxx</a:t>
            </a:r>
            <a:endParaRPr lang="fr-FR" dirty="0"/>
          </a:p>
          <a:p>
            <a:r>
              <a:rPr lang="fr-FR" dirty="0" err="1"/>
              <a:t>Xxxxxxxxx</a:t>
            </a:r>
            <a:r>
              <a:rPr lang="fr-FR" dirty="0"/>
              <a:t> xxx x </a:t>
            </a:r>
            <a:r>
              <a:rPr lang="fr-FR" dirty="0" err="1"/>
              <a:t>xxxxxx</a:t>
            </a:r>
            <a:r>
              <a:rPr lang="fr-FR" dirty="0"/>
              <a:t> </a:t>
            </a:r>
            <a:r>
              <a:rPr lang="fr-FR" dirty="0" err="1"/>
              <a:t>xxxxxx</a:t>
            </a:r>
            <a:endParaRPr lang="fr-FR" dirty="0"/>
          </a:p>
          <a:p>
            <a:pPr lvl="1"/>
            <a:r>
              <a:rPr lang="fr-FR" dirty="0" err="1"/>
              <a:t>Xxxxxx</a:t>
            </a:r>
            <a:r>
              <a:rPr lang="fr-FR" dirty="0"/>
              <a:t> </a:t>
            </a:r>
            <a:r>
              <a:rPr lang="fr-FR" dirty="0" err="1"/>
              <a:t>xxxx</a:t>
            </a:r>
            <a:r>
              <a:rPr lang="fr-FR" dirty="0"/>
              <a:t> x </a:t>
            </a:r>
            <a:r>
              <a:rPr lang="fr-FR" dirty="0" err="1"/>
              <a:t>xxxxxx</a:t>
            </a:r>
            <a:r>
              <a:rPr lang="fr-FR" dirty="0"/>
              <a:t> xx </a:t>
            </a:r>
            <a:r>
              <a:rPr lang="fr-FR" dirty="0" err="1"/>
              <a:t>xxxxxx</a:t>
            </a:r>
            <a:r>
              <a:rPr lang="fr-FR" dirty="0"/>
              <a:t> x </a:t>
            </a:r>
            <a:r>
              <a:rPr lang="fr-FR" dirty="0" err="1"/>
              <a:t>xxxxxxx</a:t>
            </a:r>
            <a:r>
              <a:rPr lang="fr-FR" dirty="0"/>
              <a:t> </a:t>
            </a:r>
            <a:r>
              <a:rPr lang="fr-FR" dirty="0" err="1"/>
              <a:t>xxxx</a:t>
            </a:r>
            <a:r>
              <a:rPr lang="fr-FR" dirty="0"/>
              <a:t> x </a:t>
            </a:r>
            <a:r>
              <a:rPr lang="fr-FR" dirty="0" err="1"/>
              <a:t>xxxxxxx</a:t>
            </a:r>
            <a:r>
              <a:rPr lang="fr-FR" dirty="0"/>
              <a:t> </a:t>
            </a:r>
            <a:r>
              <a:rPr lang="fr-FR" dirty="0" err="1"/>
              <a:t>xxxxxxxxx</a:t>
            </a:r>
            <a:r>
              <a:rPr lang="fr-FR" dirty="0"/>
              <a:t> xx </a:t>
            </a:r>
            <a:r>
              <a:rPr lang="fr-FR" dirty="0" err="1"/>
              <a:t>xxxxxxxxx</a:t>
            </a:r>
            <a:endParaRPr lang="fr-FR" dirty="0"/>
          </a:p>
          <a:p>
            <a:pPr lvl="2"/>
            <a:r>
              <a:rPr lang="fr-FR" dirty="0" err="1"/>
              <a:t>Xxxxxxx</a:t>
            </a:r>
            <a:r>
              <a:rPr lang="fr-FR" dirty="0"/>
              <a:t> xx </a:t>
            </a:r>
            <a:r>
              <a:rPr lang="fr-FR" dirty="0" err="1"/>
              <a:t>xxxxxx</a:t>
            </a:r>
            <a:r>
              <a:rPr lang="fr-FR" dirty="0"/>
              <a:t> x </a:t>
            </a:r>
            <a:r>
              <a:rPr lang="fr-FR" dirty="0" err="1"/>
              <a:t>xxxxxx</a:t>
            </a:r>
            <a:r>
              <a:rPr lang="fr-FR" dirty="0"/>
              <a:t> </a:t>
            </a:r>
            <a:r>
              <a:rPr lang="fr-FR" dirty="0" err="1"/>
              <a:t>xxxxxxxx</a:t>
            </a:r>
            <a:r>
              <a:rPr lang="fr-FR" dirty="0"/>
              <a:t> </a:t>
            </a:r>
            <a:r>
              <a:rPr lang="fr-FR" dirty="0" err="1"/>
              <a:t>xxxx</a:t>
            </a:r>
            <a:r>
              <a:rPr lang="fr-FR" dirty="0"/>
              <a:t> xx xxx x </a:t>
            </a:r>
            <a:r>
              <a:rPr lang="fr-FR" dirty="0" err="1"/>
              <a:t>xxxxxxx</a:t>
            </a:r>
            <a:endParaRPr lang="fr-FR" dirty="0"/>
          </a:p>
        </p:txBody>
      </p:sp>
      <p:sp>
        <p:nvSpPr>
          <p:cNvPr id="19" name="Espace réservé du texte 42"/>
          <p:cNvSpPr>
            <a:spLocks noGrp="1"/>
          </p:cNvSpPr>
          <p:nvPr>
            <p:ph type="body" sz="quarter" idx="13"/>
          </p:nvPr>
        </p:nvSpPr>
        <p:spPr>
          <a:xfrm>
            <a:off x="609602" y="1587916"/>
            <a:ext cx="10972799" cy="658525"/>
          </a:xfrm>
          <a:prstGeom prst="rect">
            <a:avLst/>
          </a:prstGeom>
        </p:spPr>
        <p:txBody>
          <a:bodyPr/>
          <a:lstStyle>
            <a:lvl1pPr>
              <a:buFontTx/>
              <a:buNone/>
              <a:defRPr i="1">
                <a:solidFill>
                  <a:srgbClr val="009CB4"/>
                </a:solidFill>
              </a:defRPr>
            </a:lvl1pPr>
          </a:lstStyle>
          <a:p>
            <a:r>
              <a:rPr lang="fr-FR" dirty="0"/>
              <a:t>Sous-titre</a:t>
            </a:r>
          </a:p>
        </p:txBody>
      </p:sp>
      <p:sp>
        <p:nvSpPr>
          <p:cNvPr id="22" name="Espace réservé du texte 10"/>
          <p:cNvSpPr>
            <a:spLocks noGrp="1"/>
          </p:cNvSpPr>
          <p:nvPr>
            <p:ph type="body" sz="quarter" idx="14"/>
          </p:nvPr>
        </p:nvSpPr>
        <p:spPr>
          <a:xfrm>
            <a:off x="609600" y="5850478"/>
            <a:ext cx="10972800" cy="402816"/>
          </a:xfrm>
          <a:prstGeom prst="rect">
            <a:avLst/>
          </a:prstGeom>
        </p:spPr>
        <p:txBody>
          <a:bodyPr lIns="0" tIns="0" rIns="0" bIns="0"/>
          <a:lstStyle>
            <a:lvl1pPr marL="276225" indent="-276225">
              <a:buClr>
                <a:srgbClr val="FFC000"/>
              </a:buClr>
              <a:buFont typeface="Zapf Dingbats"/>
              <a:buChar char="➜"/>
              <a:defRPr sz="2200" b="1"/>
            </a:lvl1pPr>
          </a:lstStyle>
          <a:p>
            <a:pPr lvl="0"/>
            <a:r>
              <a:rPr lang="fr-FR"/>
              <a:t>Modifiez les styles du texte du masque</a:t>
            </a:r>
          </a:p>
        </p:txBody>
      </p:sp>
      <p:sp>
        <p:nvSpPr>
          <p:cNvPr id="9" name="Espace réservé du texte 42"/>
          <p:cNvSpPr>
            <a:spLocks noGrp="1"/>
          </p:cNvSpPr>
          <p:nvPr>
            <p:ph type="body" sz="quarter" idx="17"/>
          </p:nvPr>
        </p:nvSpPr>
        <p:spPr>
          <a:xfrm>
            <a:off x="609602" y="1118627"/>
            <a:ext cx="10972799" cy="768700"/>
          </a:xfrm>
          <a:prstGeom prst="rect">
            <a:avLst/>
          </a:prstGeom>
        </p:spPr>
        <p:txBody>
          <a:bodyPr/>
          <a:lstStyle>
            <a:lvl1pPr marL="0" indent="0">
              <a:spcBef>
                <a:spcPts val="0"/>
              </a:spcBef>
              <a:buFontTx/>
              <a:buNone/>
              <a:defRPr b="1" i="0">
                <a:solidFill>
                  <a:srgbClr val="009CB4"/>
                </a:solidFill>
              </a:defRPr>
            </a:lvl1pPr>
          </a:lstStyle>
          <a:p>
            <a:pPr lvl="0"/>
            <a:r>
              <a:rPr lang="fr-FR"/>
              <a:t>Modifiez les styles du texte du masque</a:t>
            </a:r>
          </a:p>
        </p:txBody>
      </p:sp>
      <p:sp>
        <p:nvSpPr>
          <p:cNvPr id="14" name="Titre 5"/>
          <p:cNvSpPr>
            <a:spLocks noGrp="1"/>
          </p:cNvSpPr>
          <p:nvPr>
            <p:ph type="title"/>
          </p:nvPr>
        </p:nvSpPr>
        <p:spPr>
          <a:xfrm>
            <a:off x="2360815" y="108067"/>
            <a:ext cx="8900160" cy="658845"/>
          </a:xfrm>
          <a:prstGeom prst="rect">
            <a:avLst/>
          </a:prstGeom>
        </p:spPr>
        <p:txBody>
          <a:bodyPr/>
          <a:lstStyle>
            <a:lvl1pPr>
              <a:defRPr sz="2000">
                <a:solidFill>
                  <a:srgbClr val="009CB4"/>
                </a:solidFill>
              </a:defRPr>
            </a:lvl1pPr>
          </a:lstStyle>
          <a:p>
            <a:r>
              <a:rPr lang="fr-FR"/>
              <a:t>Modifiez le style du titre</a:t>
            </a:r>
            <a:endParaRPr lang="fr-FR" dirty="0"/>
          </a:p>
        </p:txBody>
      </p:sp>
      <p:sp>
        <p:nvSpPr>
          <p:cNvPr id="11" name="Espace réservé du pied de page 7"/>
          <p:cNvSpPr>
            <a:spLocks noGrp="1"/>
          </p:cNvSpPr>
          <p:nvPr>
            <p:ph type="ftr" sz="quarter" idx="18"/>
          </p:nvPr>
        </p:nvSpPr>
        <p:spPr>
          <a:xfrm>
            <a:off x="3693349" y="6329365"/>
            <a:ext cx="7889051" cy="528637"/>
          </a:xfrm>
        </p:spPr>
        <p:txBody>
          <a:bodyPr lIns="0" tIns="0" rIns="0" bIns="0" anchor="ctr"/>
          <a:lstStyle>
            <a:lvl1pPr marL="0" marR="0" indent="0" algn="r" defTabSz="457200" rtl="0" eaLnBrk="1" fontAlgn="base" latinLnBrk="0" hangingPunct="1">
              <a:lnSpc>
                <a:spcPct val="100000"/>
              </a:lnSpc>
              <a:spcBef>
                <a:spcPct val="0"/>
              </a:spcBef>
              <a:spcAft>
                <a:spcPct val="0"/>
              </a:spcAft>
              <a:buClrTx/>
              <a:buSzTx/>
              <a:buFontTx/>
              <a:buNone/>
              <a:tabLst/>
              <a:defRPr sz="1000" i="1">
                <a:solidFill>
                  <a:schemeClr val="tx1">
                    <a:lumMod val="85000"/>
                    <a:lumOff val="15000"/>
                  </a:schemeClr>
                </a:solidFill>
              </a:defRPr>
            </a:lvl1pPr>
          </a:lstStyle>
          <a:p>
            <a:pPr>
              <a:defRPr/>
            </a:pPr>
            <a:r>
              <a:rPr lang="fr-FR">
                <a:solidFill>
                  <a:srgbClr val="000000">
                    <a:lumMod val="85000"/>
                    <a:lumOff val="15000"/>
                  </a:srgbClr>
                </a:solidFill>
              </a:rPr>
              <a:t>EASD 2018 - D’après </a:t>
            </a:r>
            <a:r>
              <a:rPr lang="fr-FR" err="1">
                <a:solidFill>
                  <a:srgbClr val="000000">
                    <a:lumMod val="85000"/>
                    <a:lumOff val="15000"/>
                  </a:srgbClr>
                </a:solidFill>
              </a:rPr>
              <a:t>Xxxxxx</a:t>
            </a:r>
            <a:r>
              <a:rPr lang="fr-FR">
                <a:solidFill>
                  <a:srgbClr val="000000">
                    <a:lumMod val="85000"/>
                    <a:lumOff val="15000"/>
                  </a:srgbClr>
                </a:solidFill>
              </a:rPr>
              <a:t> X et al., </a:t>
            </a:r>
            <a:r>
              <a:rPr lang="fr-FR" err="1">
                <a:solidFill>
                  <a:srgbClr val="000000">
                    <a:lumMod val="85000"/>
                    <a:lumOff val="15000"/>
                  </a:srgbClr>
                </a:solidFill>
              </a:rPr>
              <a:t>abstr</a:t>
            </a:r>
            <a:r>
              <a:rPr lang="fr-FR">
                <a:solidFill>
                  <a:srgbClr val="000000">
                    <a:lumMod val="85000"/>
                    <a:lumOff val="15000"/>
                  </a:srgbClr>
                </a:solidFill>
              </a:rPr>
              <a:t>. XXXX, actualisé</a:t>
            </a:r>
          </a:p>
        </p:txBody>
      </p:sp>
      <p:sp>
        <p:nvSpPr>
          <p:cNvPr id="12" name="Espace réservé du numéro de diapositive 5"/>
          <p:cNvSpPr>
            <a:spLocks noGrp="1"/>
          </p:cNvSpPr>
          <p:nvPr>
            <p:ph type="sldNum" sz="quarter" idx="19"/>
          </p:nvPr>
        </p:nvSpPr>
        <p:spPr>
          <a:xfrm>
            <a:off x="11571112" y="247650"/>
            <a:ext cx="508000" cy="381000"/>
          </a:xfrm>
        </p:spPr>
        <p:txBody>
          <a:bodyPr rtlCol="0" anchor="ctr"/>
          <a:lstStyle>
            <a:lvl1pPr algn="ctr" fontAlgn="auto">
              <a:spcBef>
                <a:spcPts val="0"/>
              </a:spcBef>
              <a:spcAft>
                <a:spcPts val="0"/>
              </a:spcAft>
              <a:defRPr sz="1200">
                <a:solidFill>
                  <a:schemeClr val="bg1"/>
                </a:solidFill>
                <a:latin typeface="Arial"/>
                <a:ea typeface="+mn-ea"/>
                <a:cs typeface="Arial"/>
              </a:defRPr>
            </a:lvl1pPr>
          </a:lstStyle>
          <a:p>
            <a:pPr>
              <a:defRPr/>
            </a:pPr>
            <a:fld id="{42903843-BF71-4D02-867F-07C000201810}" type="slidenum">
              <a:rPr lang="fr-FR">
                <a:solidFill>
                  <a:srgbClr val="FFFFFF"/>
                </a:solidFill>
              </a:rPr>
              <a:pPr>
                <a:defRPr/>
              </a:pPr>
              <a:t>‹N°›</a:t>
            </a:fld>
            <a:endParaRPr lang="fr-FR" dirty="0">
              <a:solidFill>
                <a:srgbClr val="FFFFFF"/>
              </a:solidFill>
            </a:endParaRPr>
          </a:p>
        </p:txBody>
      </p:sp>
    </p:spTree>
    <p:extLst>
      <p:ext uri="{BB962C8B-B14F-4D97-AF65-F5344CB8AC3E}">
        <p14:creationId xmlns:p14="http://schemas.microsoft.com/office/powerpoint/2010/main" val="24902967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7" name="Rectangle 6"/>
          <p:cNvSpPr/>
          <p:nvPr userDrawn="1"/>
        </p:nvSpPr>
        <p:spPr>
          <a:xfrm>
            <a:off x="1" y="6324600"/>
            <a:ext cx="12207052" cy="533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fontAlgn="base" hangingPunct="0">
              <a:spcBef>
                <a:spcPct val="0"/>
              </a:spcBef>
              <a:spcAft>
                <a:spcPct val="0"/>
              </a:spcAft>
              <a:defRPr/>
            </a:pPr>
            <a:endParaRPr lang="fr-FR" sz="2400" b="1">
              <a:solidFill>
                <a:srgbClr val="FFFFFF"/>
              </a:solidFill>
            </a:endParaRPr>
          </a:p>
        </p:txBody>
      </p:sp>
      <p:cxnSp>
        <p:nvCxnSpPr>
          <p:cNvPr id="8" name="Connecteur droit 7"/>
          <p:cNvCxnSpPr/>
          <p:nvPr userDrawn="1"/>
        </p:nvCxnSpPr>
        <p:spPr>
          <a:xfrm>
            <a:off x="1" y="6327775"/>
            <a:ext cx="12207052" cy="1588"/>
          </a:xfrm>
          <a:prstGeom prst="line">
            <a:avLst/>
          </a:prstGeom>
          <a:ln w="6350" cap="flat" cmpd="sng" algn="ctr">
            <a:solidFill>
              <a:srgbClr val="00A1A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Espace réservé du pied de page 1"/>
          <p:cNvSpPr txBox="1">
            <a:spLocks/>
          </p:cNvSpPr>
          <p:nvPr userDrawn="1"/>
        </p:nvSpPr>
        <p:spPr>
          <a:xfrm>
            <a:off x="457202" y="6381750"/>
            <a:ext cx="2141125" cy="471488"/>
          </a:xfrm>
          <a:prstGeom prst="rect">
            <a:avLst/>
          </a:prstGeom>
        </p:spPr>
        <p:txBody>
          <a:bodyPr lIns="0" tIns="0" rIns="0" bIns="0" anchor="ctr"/>
          <a:lstStyle>
            <a:defPPr>
              <a:defRPr lang="fr-FR"/>
            </a:defPPr>
            <a:lvl1pPr marL="0" marR="0" indent="0" algn="r" defTabSz="457200" rtl="0" eaLnBrk="1" fontAlgn="base" latinLnBrk="0" hangingPunct="1">
              <a:lnSpc>
                <a:spcPct val="100000"/>
              </a:lnSpc>
              <a:spcBef>
                <a:spcPct val="0"/>
              </a:spcBef>
              <a:spcAft>
                <a:spcPct val="0"/>
              </a:spcAft>
              <a:buClrTx/>
              <a:buSzTx/>
              <a:buFontTx/>
              <a:buNone/>
              <a:tabLst/>
              <a:defRPr sz="1000" i="1" kern="1200">
                <a:solidFill>
                  <a:schemeClr val="tx1">
                    <a:lumMod val="85000"/>
                    <a:lumOff val="15000"/>
                  </a:schemeClr>
                </a:solidFill>
                <a:latin typeface="Arial" pitchFamily="-84" charset="0"/>
                <a:ea typeface="ＭＳ Ｐゴシック" pitchFamily="-84" charset="-128"/>
                <a:cs typeface="ＭＳ Ｐゴシック" pitchFamily="-84" charset="-128"/>
              </a:defRPr>
            </a:lvl1pPr>
            <a:lvl2pPr marL="4572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2pPr>
            <a:lvl3pPr marL="9144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3pPr>
            <a:lvl4pPr marL="13716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4pPr>
            <a:lvl5pPr marL="18288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9pPr>
          </a:lstStyle>
          <a:p>
            <a:pPr algn="l" defTabSz="914400">
              <a:defRPr/>
            </a:pPr>
            <a:r>
              <a:rPr lang="fr-FR" sz="1000" dirty="0">
                <a:solidFill>
                  <a:srgbClr val="000000">
                    <a:lumMod val="75000"/>
                    <a:lumOff val="25000"/>
                  </a:srgbClr>
                </a:solidFill>
              </a:rPr>
              <a:t>Correspondances en MHDN</a:t>
            </a:r>
          </a:p>
        </p:txBody>
      </p:sp>
      <p:sp>
        <p:nvSpPr>
          <p:cNvPr id="18" name="Espace réservé du contenu 6"/>
          <p:cNvSpPr>
            <a:spLocks noGrp="1"/>
          </p:cNvSpPr>
          <p:nvPr>
            <p:ph idx="1"/>
          </p:nvPr>
        </p:nvSpPr>
        <p:spPr>
          <a:xfrm>
            <a:off x="609602" y="1587916"/>
            <a:ext cx="10972799" cy="4262562"/>
          </a:xfrm>
          <a:prstGeom prst="rect">
            <a:avLst/>
          </a:prstGeom>
        </p:spPr>
        <p:txBody>
          <a:bodyPr/>
          <a:lstStyle>
            <a:lvl1pPr>
              <a:buClr>
                <a:srgbClr val="FFC000"/>
              </a:buClr>
              <a:defRPr/>
            </a:lvl1pPr>
            <a:lvl2pPr>
              <a:buClr>
                <a:srgbClr val="FFC000"/>
              </a:buClr>
              <a:defRPr/>
            </a:lvl2pPr>
            <a:lvl3pPr>
              <a:buClr>
                <a:srgbClr val="FFC000"/>
              </a:buClr>
              <a:defRPr/>
            </a:lvl3pPr>
          </a:lstStyle>
          <a:p>
            <a:r>
              <a:rPr lang="fr-FR" dirty="0" err="1"/>
              <a:t>Xxxxxxxxx</a:t>
            </a:r>
            <a:r>
              <a:rPr lang="fr-FR" dirty="0"/>
              <a:t> xx </a:t>
            </a:r>
            <a:r>
              <a:rPr lang="fr-FR" dirty="0" err="1"/>
              <a:t>xxxxxx</a:t>
            </a:r>
            <a:r>
              <a:rPr lang="fr-FR" dirty="0"/>
              <a:t> xx xx x </a:t>
            </a:r>
            <a:r>
              <a:rPr lang="fr-FR" dirty="0" err="1"/>
              <a:t>xxxxxxxxx</a:t>
            </a:r>
            <a:endParaRPr lang="fr-FR" dirty="0"/>
          </a:p>
          <a:p>
            <a:pPr lvl="1"/>
            <a:r>
              <a:rPr lang="fr-FR" dirty="0" err="1"/>
              <a:t>Xxxxxxx</a:t>
            </a:r>
            <a:r>
              <a:rPr lang="fr-FR" dirty="0"/>
              <a:t> xx x </a:t>
            </a:r>
            <a:r>
              <a:rPr lang="fr-FR" dirty="0" err="1"/>
              <a:t>xxxxxxx</a:t>
            </a:r>
            <a:r>
              <a:rPr lang="fr-FR" dirty="0"/>
              <a:t> x </a:t>
            </a:r>
            <a:r>
              <a:rPr lang="fr-FR" dirty="0" err="1"/>
              <a:t>xxxxxxxx</a:t>
            </a:r>
            <a:endParaRPr lang="fr-FR" dirty="0"/>
          </a:p>
          <a:p>
            <a:pPr lvl="2"/>
            <a:r>
              <a:rPr lang="fr-FR" dirty="0" err="1"/>
              <a:t>Xxxxxxx</a:t>
            </a:r>
            <a:r>
              <a:rPr lang="fr-FR" dirty="0"/>
              <a:t> xx x </a:t>
            </a:r>
            <a:r>
              <a:rPr lang="fr-FR" dirty="0" err="1"/>
              <a:t>xxxxxxxx</a:t>
            </a:r>
            <a:r>
              <a:rPr lang="fr-FR" dirty="0"/>
              <a:t> xx </a:t>
            </a:r>
            <a:r>
              <a:rPr lang="fr-FR" dirty="0" err="1"/>
              <a:t>xxxxxxxxx</a:t>
            </a:r>
            <a:endParaRPr lang="fr-FR" dirty="0"/>
          </a:p>
          <a:p>
            <a:r>
              <a:rPr lang="fr-FR" dirty="0" err="1"/>
              <a:t>Xxxxxxxxx</a:t>
            </a:r>
            <a:r>
              <a:rPr lang="fr-FR" dirty="0"/>
              <a:t> xxx x </a:t>
            </a:r>
            <a:r>
              <a:rPr lang="fr-FR" dirty="0" err="1"/>
              <a:t>xxxxxx</a:t>
            </a:r>
            <a:r>
              <a:rPr lang="fr-FR" dirty="0"/>
              <a:t> </a:t>
            </a:r>
            <a:r>
              <a:rPr lang="fr-FR" dirty="0" err="1"/>
              <a:t>xxxxxx</a:t>
            </a:r>
            <a:endParaRPr lang="fr-FR" dirty="0"/>
          </a:p>
          <a:p>
            <a:pPr lvl="1"/>
            <a:r>
              <a:rPr lang="fr-FR" dirty="0" err="1"/>
              <a:t>Xxxxxx</a:t>
            </a:r>
            <a:r>
              <a:rPr lang="fr-FR" dirty="0"/>
              <a:t> </a:t>
            </a:r>
            <a:r>
              <a:rPr lang="fr-FR" dirty="0" err="1"/>
              <a:t>xxxx</a:t>
            </a:r>
            <a:r>
              <a:rPr lang="fr-FR" dirty="0"/>
              <a:t> x </a:t>
            </a:r>
            <a:r>
              <a:rPr lang="fr-FR" dirty="0" err="1"/>
              <a:t>xxxxxx</a:t>
            </a:r>
            <a:r>
              <a:rPr lang="fr-FR" dirty="0"/>
              <a:t> xx </a:t>
            </a:r>
            <a:r>
              <a:rPr lang="fr-FR" dirty="0" err="1"/>
              <a:t>xxxxxx</a:t>
            </a:r>
            <a:r>
              <a:rPr lang="fr-FR" dirty="0"/>
              <a:t> x </a:t>
            </a:r>
            <a:r>
              <a:rPr lang="fr-FR" dirty="0" err="1"/>
              <a:t>xxxxxxx</a:t>
            </a:r>
            <a:r>
              <a:rPr lang="fr-FR" dirty="0"/>
              <a:t> </a:t>
            </a:r>
            <a:r>
              <a:rPr lang="fr-FR" dirty="0" err="1"/>
              <a:t>xxxx</a:t>
            </a:r>
            <a:r>
              <a:rPr lang="fr-FR" dirty="0"/>
              <a:t> x </a:t>
            </a:r>
            <a:r>
              <a:rPr lang="fr-FR" dirty="0" err="1"/>
              <a:t>xxxxxxx</a:t>
            </a:r>
            <a:r>
              <a:rPr lang="fr-FR" dirty="0"/>
              <a:t> </a:t>
            </a:r>
            <a:r>
              <a:rPr lang="fr-FR" dirty="0" err="1"/>
              <a:t>xxxxxxxxx</a:t>
            </a:r>
            <a:r>
              <a:rPr lang="fr-FR" dirty="0"/>
              <a:t> xx </a:t>
            </a:r>
            <a:r>
              <a:rPr lang="fr-FR" dirty="0" err="1"/>
              <a:t>xxxxxxxxx</a:t>
            </a:r>
            <a:endParaRPr lang="fr-FR" dirty="0"/>
          </a:p>
          <a:p>
            <a:pPr lvl="2"/>
            <a:r>
              <a:rPr lang="fr-FR" dirty="0" err="1"/>
              <a:t>Xxxxxxx</a:t>
            </a:r>
            <a:r>
              <a:rPr lang="fr-FR" dirty="0"/>
              <a:t> xx </a:t>
            </a:r>
            <a:r>
              <a:rPr lang="fr-FR" dirty="0" err="1"/>
              <a:t>xxxxxx</a:t>
            </a:r>
            <a:r>
              <a:rPr lang="fr-FR" dirty="0"/>
              <a:t> x </a:t>
            </a:r>
            <a:r>
              <a:rPr lang="fr-FR" dirty="0" err="1"/>
              <a:t>xxxxxx</a:t>
            </a:r>
            <a:r>
              <a:rPr lang="fr-FR" dirty="0"/>
              <a:t> </a:t>
            </a:r>
            <a:r>
              <a:rPr lang="fr-FR" dirty="0" err="1"/>
              <a:t>xxxxxxxx</a:t>
            </a:r>
            <a:r>
              <a:rPr lang="fr-FR" dirty="0"/>
              <a:t> </a:t>
            </a:r>
            <a:r>
              <a:rPr lang="fr-FR" dirty="0" err="1"/>
              <a:t>xxxx</a:t>
            </a:r>
            <a:r>
              <a:rPr lang="fr-FR" dirty="0"/>
              <a:t> xx xxx x </a:t>
            </a:r>
            <a:r>
              <a:rPr lang="fr-FR" dirty="0" err="1"/>
              <a:t>xxxxxxx</a:t>
            </a:r>
            <a:endParaRPr lang="fr-FR" dirty="0"/>
          </a:p>
        </p:txBody>
      </p:sp>
      <p:sp>
        <p:nvSpPr>
          <p:cNvPr id="19" name="Espace réservé du texte 42"/>
          <p:cNvSpPr>
            <a:spLocks noGrp="1"/>
          </p:cNvSpPr>
          <p:nvPr>
            <p:ph type="body" sz="quarter" idx="13"/>
          </p:nvPr>
        </p:nvSpPr>
        <p:spPr>
          <a:xfrm>
            <a:off x="609602" y="1587916"/>
            <a:ext cx="10972799" cy="658525"/>
          </a:xfrm>
          <a:prstGeom prst="rect">
            <a:avLst/>
          </a:prstGeom>
        </p:spPr>
        <p:txBody>
          <a:bodyPr/>
          <a:lstStyle>
            <a:lvl1pPr>
              <a:buFontTx/>
              <a:buNone/>
              <a:defRPr i="1">
                <a:solidFill>
                  <a:srgbClr val="009CB4"/>
                </a:solidFill>
              </a:defRPr>
            </a:lvl1pPr>
          </a:lstStyle>
          <a:p>
            <a:r>
              <a:rPr lang="fr-FR" dirty="0"/>
              <a:t>Sous-titre</a:t>
            </a:r>
          </a:p>
        </p:txBody>
      </p:sp>
      <p:sp>
        <p:nvSpPr>
          <p:cNvPr id="22" name="Espace réservé du texte 10"/>
          <p:cNvSpPr>
            <a:spLocks noGrp="1"/>
          </p:cNvSpPr>
          <p:nvPr>
            <p:ph type="body" sz="quarter" idx="14"/>
          </p:nvPr>
        </p:nvSpPr>
        <p:spPr>
          <a:xfrm>
            <a:off x="609600" y="5850478"/>
            <a:ext cx="10972800" cy="402816"/>
          </a:xfrm>
          <a:prstGeom prst="rect">
            <a:avLst/>
          </a:prstGeom>
        </p:spPr>
        <p:txBody>
          <a:bodyPr lIns="0" tIns="0" rIns="0" bIns="0"/>
          <a:lstStyle>
            <a:lvl1pPr marL="276225" indent="-276225">
              <a:buClr>
                <a:srgbClr val="FFC000"/>
              </a:buClr>
              <a:buFont typeface="Zapf Dingbats"/>
              <a:buChar char="➜"/>
              <a:defRPr sz="2200" b="1"/>
            </a:lvl1pPr>
          </a:lstStyle>
          <a:p>
            <a:pPr lvl="0"/>
            <a:r>
              <a:rPr lang="fr-FR"/>
              <a:t>Modifiez les styles du texte du masque</a:t>
            </a:r>
          </a:p>
        </p:txBody>
      </p:sp>
      <p:sp>
        <p:nvSpPr>
          <p:cNvPr id="9" name="Espace réservé du texte 42"/>
          <p:cNvSpPr>
            <a:spLocks noGrp="1"/>
          </p:cNvSpPr>
          <p:nvPr>
            <p:ph type="body" sz="quarter" idx="17"/>
          </p:nvPr>
        </p:nvSpPr>
        <p:spPr>
          <a:xfrm>
            <a:off x="609602" y="1118627"/>
            <a:ext cx="10972799" cy="768700"/>
          </a:xfrm>
          <a:prstGeom prst="rect">
            <a:avLst/>
          </a:prstGeom>
        </p:spPr>
        <p:txBody>
          <a:bodyPr/>
          <a:lstStyle>
            <a:lvl1pPr marL="0" indent="0">
              <a:spcBef>
                <a:spcPts val="0"/>
              </a:spcBef>
              <a:buFontTx/>
              <a:buNone/>
              <a:defRPr b="1" i="0">
                <a:solidFill>
                  <a:srgbClr val="009CB4"/>
                </a:solidFill>
              </a:defRPr>
            </a:lvl1pPr>
          </a:lstStyle>
          <a:p>
            <a:pPr lvl="0"/>
            <a:r>
              <a:rPr lang="fr-FR"/>
              <a:t>Modifiez les styles du texte du masque</a:t>
            </a:r>
          </a:p>
        </p:txBody>
      </p:sp>
      <p:sp>
        <p:nvSpPr>
          <p:cNvPr id="14" name="Titre 5"/>
          <p:cNvSpPr>
            <a:spLocks noGrp="1"/>
          </p:cNvSpPr>
          <p:nvPr>
            <p:ph type="title"/>
          </p:nvPr>
        </p:nvSpPr>
        <p:spPr>
          <a:xfrm>
            <a:off x="2360815" y="108067"/>
            <a:ext cx="8900160" cy="658845"/>
          </a:xfrm>
          <a:prstGeom prst="rect">
            <a:avLst/>
          </a:prstGeom>
        </p:spPr>
        <p:txBody>
          <a:bodyPr/>
          <a:lstStyle>
            <a:lvl1pPr>
              <a:defRPr sz="2000">
                <a:solidFill>
                  <a:srgbClr val="009CB4"/>
                </a:solidFill>
              </a:defRPr>
            </a:lvl1pPr>
          </a:lstStyle>
          <a:p>
            <a:r>
              <a:rPr lang="fr-FR"/>
              <a:t>Modifiez le style du titre</a:t>
            </a:r>
            <a:endParaRPr lang="fr-FR" dirty="0"/>
          </a:p>
        </p:txBody>
      </p:sp>
      <p:sp>
        <p:nvSpPr>
          <p:cNvPr id="11" name="Espace réservé du pied de page 7"/>
          <p:cNvSpPr>
            <a:spLocks noGrp="1"/>
          </p:cNvSpPr>
          <p:nvPr>
            <p:ph type="ftr" sz="quarter" idx="18"/>
          </p:nvPr>
        </p:nvSpPr>
        <p:spPr>
          <a:xfrm>
            <a:off x="3693349" y="6329365"/>
            <a:ext cx="7889051" cy="528637"/>
          </a:xfrm>
        </p:spPr>
        <p:txBody>
          <a:bodyPr lIns="0" tIns="0" rIns="0" bIns="0" anchor="ctr"/>
          <a:lstStyle>
            <a:lvl1pPr marL="0" marR="0" indent="0" algn="r" defTabSz="457200" rtl="0" eaLnBrk="1" fontAlgn="base" latinLnBrk="0" hangingPunct="1">
              <a:lnSpc>
                <a:spcPct val="100000"/>
              </a:lnSpc>
              <a:spcBef>
                <a:spcPct val="0"/>
              </a:spcBef>
              <a:spcAft>
                <a:spcPct val="0"/>
              </a:spcAft>
              <a:buClrTx/>
              <a:buSzTx/>
              <a:buFontTx/>
              <a:buNone/>
              <a:tabLst/>
              <a:defRPr sz="1000" i="1">
                <a:solidFill>
                  <a:schemeClr val="tx1">
                    <a:lumMod val="85000"/>
                    <a:lumOff val="15000"/>
                  </a:schemeClr>
                </a:solidFill>
              </a:defRPr>
            </a:lvl1pPr>
          </a:lstStyle>
          <a:p>
            <a:pPr>
              <a:defRPr/>
            </a:pPr>
            <a:r>
              <a:rPr lang="fr-FR">
                <a:solidFill>
                  <a:srgbClr val="000000">
                    <a:lumMod val="85000"/>
                    <a:lumOff val="15000"/>
                  </a:srgbClr>
                </a:solidFill>
              </a:rPr>
              <a:t>EASD 2018 - D’après </a:t>
            </a:r>
            <a:r>
              <a:rPr lang="fr-FR" err="1">
                <a:solidFill>
                  <a:srgbClr val="000000">
                    <a:lumMod val="85000"/>
                    <a:lumOff val="15000"/>
                  </a:srgbClr>
                </a:solidFill>
              </a:rPr>
              <a:t>Xxxxxx</a:t>
            </a:r>
            <a:r>
              <a:rPr lang="fr-FR">
                <a:solidFill>
                  <a:srgbClr val="000000">
                    <a:lumMod val="85000"/>
                    <a:lumOff val="15000"/>
                  </a:srgbClr>
                </a:solidFill>
              </a:rPr>
              <a:t> X et al., </a:t>
            </a:r>
            <a:r>
              <a:rPr lang="fr-FR" err="1">
                <a:solidFill>
                  <a:srgbClr val="000000">
                    <a:lumMod val="85000"/>
                    <a:lumOff val="15000"/>
                  </a:srgbClr>
                </a:solidFill>
              </a:rPr>
              <a:t>abstr</a:t>
            </a:r>
            <a:r>
              <a:rPr lang="fr-FR">
                <a:solidFill>
                  <a:srgbClr val="000000">
                    <a:lumMod val="85000"/>
                    <a:lumOff val="15000"/>
                  </a:srgbClr>
                </a:solidFill>
              </a:rPr>
              <a:t>. XXXX, actualisé</a:t>
            </a:r>
          </a:p>
        </p:txBody>
      </p:sp>
      <p:sp>
        <p:nvSpPr>
          <p:cNvPr id="12" name="Espace réservé du numéro de diapositive 5"/>
          <p:cNvSpPr>
            <a:spLocks noGrp="1"/>
          </p:cNvSpPr>
          <p:nvPr>
            <p:ph type="sldNum" sz="quarter" idx="19"/>
          </p:nvPr>
        </p:nvSpPr>
        <p:spPr>
          <a:xfrm>
            <a:off x="11571112" y="247650"/>
            <a:ext cx="508000" cy="381000"/>
          </a:xfrm>
        </p:spPr>
        <p:txBody>
          <a:bodyPr rtlCol="0" anchor="ctr"/>
          <a:lstStyle>
            <a:lvl1pPr algn="ctr" fontAlgn="auto">
              <a:spcBef>
                <a:spcPts val="0"/>
              </a:spcBef>
              <a:spcAft>
                <a:spcPts val="0"/>
              </a:spcAft>
              <a:defRPr sz="1200">
                <a:solidFill>
                  <a:schemeClr val="bg1"/>
                </a:solidFill>
                <a:latin typeface="Arial"/>
                <a:ea typeface="+mn-ea"/>
                <a:cs typeface="Arial"/>
              </a:defRPr>
            </a:lvl1pPr>
          </a:lstStyle>
          <a:p>
            <a:pPr>
              <a:defRPr/>
            </a:pPr>
            <a:fld id="{722758A4-E165-4546-9B7D-B2F97093EAD8}" type="slidenum">
              <a:rPr lang="fr-FR">
                <a:solidFill>
                  <a:srgbClr val="FFFFFF"/>
                </a:solidFill>
              </a:rPr>
              <a:pPr>
                <a:defRPr/>
              </a:pPr>
              <a:t>‹N°›</a:t>
            </a:fld>
            <a:endParaRPr lang="fr-FR" dirty="0">
              <a:solidFill>
                <a:srgbClr val="FFFFFF"/>
              </a:solidFill>
            </a:endParaRPr>
          </a:p>
        </p:txBody>
      </p:sp>
    </p:spTree>
    <p:extLst>
      <p:ext uri="{BB962C8B-B14F-4D97-AF65-F5344CB8AC3E}">
        <p14:creationId xmlns:p14="http://schemas.microsoft.com/office/powerpoint/2010/main" val="41215269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7" name="Rectangle 6"/>
          <p:cNvSpPr/>
          <p:nvPr userDrawn="1"/>
        </p:nvSpPr>
        <p:spPr>
          <a:xfrm>
            <a:off x="1" y="6324600"/>
            <a:ext cx="12207052" cy="533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fontAlgn="base" hangingPunct="0">
              <a:spcBef>
                <a:spcPct val="0"/>
              </a:spcBef>
              <a:spcAft>
                <a:spcPct val="0"/>
              </a:spcAft>
              <a:defRPr/>
            </a:pPr>
            <a:endParaRPr lang="fr-FR" sz="2400" b="1">
              <a:solidFill>
                <a:srgbClr val="FFFFFF"/>
              </a:solidFill>
            </a:endParaRPr>
          </a:p>
        </p:txBody>
      </p:sp>
      <p:cxnSp>
        <p:nvCxnSpPr>
          <p:cNvPr id="8" name="Connecteur droit 7"/>
          <p:cNvCxnSpPr/>
          <p:nvPr userDrawn="1"/>
        </p:nvCxnSpPr>
        <p:spPr>
          <a:xfrm>
            <a:off x="1" y="6327775"/>
            <a:ext cx="12207052" cy="1588"/>
          </a:xfrm>
          <a:prstGeom prst="line">
            <a:avLst/>
          </a:prstGeom>
          <a:ln w="6350" cap="flat" cmpd="sng" algn="ctr">
            <a:solidFill>
              <a:srgbClr val="00A1A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Espace réservé du pied de page 1"/>
          <p:cNvSpPr txBox="1">
            <a:spLocks/>
          </p:cNvSpPr>
          <p:nvPr userDrawn="1"/>
        </p:nvSpPr>
        <p:spPr>
          <a:xfrm>
            <a:off x="457202" y="6381750"/>
            <a:ext cx="2141125" cy="471488"/>
          </a:xfrm>
          <a:prstGeom prst="rect">
            <a:avLst/>
          </a:prstGeom>
        </p:spPr>
        <p:txBody>
          <a:bodyPr lIns="0" tIns="0" rIns="0" bIns="0" anchor="ctr"/>
          <a:lstStyle>
            <a:defPPr>
              <a:defRPr lang="fr-FR"/>
            </a:defPPr>
            <a:lvl1pPr marL="0" marR="0" indent="0" algn="r" defTabSz="457200" rtl="0" eaLnBrk="1" fontAlgn="base" latinLnBrk="0" hangingPunct="1">
              <a:lnSpc>
                <a:spcPct val="100000"/>
              </a:lnSpc>
              <a:spcBef>
                <a:spcPct val="0"/>
              </a:spcBef>
              <a:spcAft>
                <a:spcPct val="0"/>
              </a:spcAft>
              <a:buClrTx/>
              <a:buSzTx/>
              <a:buFontTx/>
              <a:buNone/>
              <a:tabLst/>
              <a:defRPr sz="1000" i="1" kern="1200">
                <a:solidFill>
                  <a:schemeClr val="tx1">
                    <a:lumMod val="85000"/>
                    <a:lumOff val="15000"/>
                  </a:schemeClr>
                </a:solidFill>
                <a:latin typeface="Arial" pitchFamily="-84" charset="0"/>
                <a:ea typeface="ＭＳ Ｐゴシック" pitchFamily="-84" charset="-128"/>
                <a:cs typeface="ＭＳ Ｐゴシック" pitchFamily="-84" charset="-128"/>
              </a:defRPr>
            </a:lvl1pPr>
            <a:lvl2pPr marL="4572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2pPr>
            <a:lvl3pPr marL="9144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3pPr>
            <a:lvl4pPr marL="13716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4pPr>
            <a:lvl5pPr marL="18288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9pPr>
          </a:lstStyle>
          <a:p>
            <a:pPr algn="l" defTabSz="914400">
              <a:defRPr/>
            </a:pPr>
            <a:r>
              <a:rPr lang="fr-FR" sz="1000" dirty="0">
                <a:solidFill>
                  <a:srgbClr val="000000">
                    <a:lumMod val="75000"/>
                    <a:lumOff val="25000"/>
                  </a:srgbClr>
                </a:solidFill>
              </a:rPr>
              <a:t>Correspondances en MHDN</a:t>
            </a:r>
          </a:p>
        </p:txBody>
      </p:sp>
      <p:sp>
        <p:nvSpPr>
          <p:cNvPr id="18" name="Espace réservé du contenu 6"/>
          <p:cNvSpPr>
            <a:spLocks noGrp="1"/>
          </p:cNvSpPr>
          <p:nvPr>
            <p:ph idx="1"/>
          </p:nvPr>
        </p:nvSpPr>
        <p:spPr>
          <a:xfrm>
            <a:off x="609602" y="1587916"/>
            <a:ext cx="10972799" cy="4262562"/>
          </a:xfrm>
          <a:prstGeom prst="rect">
            <a:avLst/>
          </a:prstGeom>
        </p:spPr>
        <p:txBody>
          <a:bodyPr/>
          <a:lstStyle>
            <a:lvl1pPr>
              <a:buClr>
                <a:srgbClr val="FFC000"/>
              </a:buClr>
              <a:defRPr/>
            </a:lvl1pPr>
            <a:lvl2pPr>
              <a:buClr>
                <a:srgbClr val="FFC000"/>
              </a:buClr>
              <a:defRPr/>
            </a:lvl2pPr>
            <a:lvl3pPr>
              <a:buClr>
                <a:srgbClr val="FFC000"/>
              </a:buClr>
              <a:defRPr/>
            </a:lvl3pPr>
          </a:lstStyle>
          <a:p>
            <a:r>
              <a:rPr lang="fr-FR" dirty="0" err="1"/>
              <a:t>Xxxxxxxxx</a:t>
            </a:r>
            <a:r>
              <a:rPr lang="fr-FR" dirty="0"/>
              <a:t> xx </a:t>
            </a:r>
            <a:r>
              <a:rPr lang="fr-FR" dirty="0" err="1"/>
              <a:t>xxxxxx</a:t>
            </a:r>
            <a:r>
              <a:rPr lang="fr-FR" dirty="0"/>
              <a:t> xx xx x </a:t>
            </a:r>
            <a:r>
              <a:rPr lang="fr-FR" dirty="0" err="1"/>
              <a:t>xxxxxxxxx</a:t>
            </a:r>
            <a:endParaRPr lang="fr-FR" dirty="0"/>
          </a:p>
          <a:p>
            <a:pPr lvl="1"/>
            <a:r>
              <a:rPr lang="fr-FR" dirty="0" err="1"/>
              <a:t>Xxxxxxx</a:t>
            </a:r>
            <a:r>
              <a:rPr lang="fr-FR" dirty="0"/>
              <a:t> xx x </a:t>
            </a:r>
            <a:r>
              <a:rPr lang="fr-FR" dirty="0" err="1"/>
              <a:t>xxxxxxx</a:t>
            </a:r>
            <a:r>
              <a:rPr lang="fr-FR" dirty="0"/>
              <a:t> x </a:t>
            </a:r>
            <a:r>
              <a:rPr lang="fr-FR" dirty="0" err="1"/>
              <a:t>xxxxxxxx</a:t>
            </a:r>
            <a:endParaRPr lang="fr-FR" dirty="0"/>
          </a:p>
          <a:p>
            <a:pPr lvl="2"/>
            <a:r>
              <a:rPr lang="fr-FR" dirty="0" err="1"/>
              <a:t>Xxxxxxx</a:t>
            </a:r>
            <a:r>
              <a:rPr lang="fr-FR" dirty="0"/>
              <a:t> xx x </a:t>
            </a:r>
            <a:r>
              <a:rPr lang="fr-FR" dirty="0" err="1"/>
              <a:t>xxxxxxxx</a:t>
            </a:r>
            <a:r>
              <a:rPr lang="fr-FR" dirty="0"/>
              <a:t> xx </a:t>
            </a:r>
            <a:r>
              <a:rPr lang="fr-FR" dirty="0" err="1"/>
              <a:t>xxxxxxxxx</a:t>
            </a:r>
            <a:endParaRPr lang="fr-FR" dirty="0"/>
          </a:p>
          <a:p>
            <a:r>
              <a:rPr lang="fr-FR" dirty="0" err="1"/>
              <a:t>Xxxxxxxxx</a:t>
            </a:r>
            <a:r>
              <a:rPr lang="fr-FR" dirty="0"/>
              <a:t> xxx x </a:t>
            </a:r>
            <a:r>
              <a:rPr lang="fr-FR" dirty="0" err="1"/>
              <a:t>xxxxxx</a:t>
            </a:r>
            <a:r>
              <a:rPr lang="fr-FR" dirty="0"/>
              <a:t> </a:t>
            </a:r>
            <a:r>
              <a:rPr lang="fr-FR" dirty="0" err="1"/>
              <a:t>xxxxxx</a:t>
            </a:r>
            <a:endParaRPr lang="fr-FR" dirty="0"/>
          </a:p>
          <a:p>
            <a:pPr lvl="1"/>
            <a:r>
              <a:rPr lang="fr-FR" dirty="0" err="1"/>
              <a:t>Xxxxxx</a:t>
            </a:r>
            <a:r>
              <a:rPr lang="fr-FR" dirty="0"/>
              <a:t> </a:t>
            </a:r>
            <a:r>
              <a:rPr lang="fr-FR" dirty="0" err="1"/>
              <a:t>xxxx</a:t>
            </a:r>
            <a:r>
              <a:rPr lang="fr-FR" dirty="0"/>
              <a:t> x </a:t>
            </a:r>
            <a:r>
              <a:rPr lang="fr-FR" dirty="0" err="1"/>
              <a:t>xxxxxx</a:t>
            </a:r>
            <a:r>
              <a:rPr lang="fr-FR" dirty="0"/>
              <a:t> xx </a:t>
            </a:r>
            <a:r>
              <a:rPr lang="fr-FR" dirty="0" err="1"/>
              <a:t>xxxxxx</a:t>
            </a:r>
            <a:r>
              <a:rPr lang="fr-FR" dirty="0"/>
              <a:t> x </a:t>
            </a:r>
            <a:r>
              <a:rPr lang="fr-FR" dirty="0" err="1"/>
              <a:t>xxxxxxx</a:t>
            </a:r>
            <a:r>
              <a:rPr lang="fr-FR" dirty="0"/>
              <a:t> </a:t>
            </a:r>
            <a:r>
              <a:rPr lang="fr-FR" dirty="0" err="1"/>
              <a:t>xxxx</a:t>
            </a:r>
            <a:r>
              <a:rPr lang="fr-FR" dirty="0"/>
              <a:t> x </a:t>
            </a:r>
            <a:r>
              <a:rPr lang="fr-FR" dirty="0" err="1"/>
              <a:t>xxxxxxx</a:t>
            </a:r>
            <a:r>
              <a:rPr lang="fr-FR" dirty="0"/>
              <a:t> </a:t>
            </a:r>
            <a:r>
              <a:rPr lang="fr-FR" dirty="0" err="1"/>
              <a:t>xxxxxxxxx</a:t>
            </a:r>
            <a:r>
              <a:rPr lang="fr-FR" dirty="0"/>
              <a:t> xx </a:t>
            </a:r>
            <a:r>
              <a:rPr lang="fr-FR" dirty="0" err="1"/>
              <a:t>xxxxxxxxx</a:t>
            </a:r>
            <a:endParaRPr lang="fr-FR" dirty="0"/>
          </a:p>
          <a:p>
            <a:pPr lvl="2"/>
            <a:r>
              <a:rPr lang="fr-FR" dirty="0" err="1"/>
              <a:t>Xxxxxxx</a:t>
            </a:r>
            <a:r>
              <a:rPr lang="fr-FR" dirty="0"/>
              <a:t> xx </a:t>
            </a:r>
            <a:r>
              <a:rPr lang="fr-FR" dirty="0" err="1"/>
              <a:t>xxxxxx</a:t>
            </a:r>
            <a:r>
              <a:rPr lang="fr-FR" dirty="0"/>
              <a:t> x </a:t>
            </a:r>
            <a:r>
              <a:rPr lang="fr-FR" dirty="0" err="1"/>
              <a:t>xxxxxx</a:t>
            </a:r>
            <a:r>
              <a:rPr lang="fr-FR" dirty="0"/>
              <a:t> </a:t>
            </a:r>
            <a:r>
              <a:rPr lang="fr-FR" dirty="0" err="1"/>
              <a:t>xxxxxxxx</a:t>
            </a:r>
            <a:r>
              <a:rPr lang="fr-FR" dirty="0"/>
              <a:t> </a:t>
            </a:r>
            <a:r>
              <a:rPr lang="fr-FR" dirty="0" err="1"/>
              <a:t>xxxx</a:t>
            </a:r>
            <a:r>
              <a:rPr lang="fr-FR" dirty="0"/>
              <a:t> xx xxx x </a:t>
            </a:r>
            <a:r>
              <a:rPr lang="fr-FR" dirty="0" err="1"/>
              <a:t>xxxxxxx</a:t>
            </a:r>
            <a:endParaRPr lang="fr-FR" dirty="0"/>
          </a:p>
        </p:txBody>
      </p:sp>
      <p:sp>
        <p:nvSpPr>
          <p:cNvPr id="19" name="Espace réservé du texte 42"/>
          <p:cNvSpPr>
            <a:spLocks noGrp="1"/>
          </p:cNvSpPr>
          <p:nvPr>
            <p:ph type="body" sz="quarter" idx="13"/>
          </p:nvPr>
        </p:nvSpPr>
        <p:spPr>
          <a:xfrm>
            <a:off x="609602" y="1587916"/>
            <a:ext cx="10972799" cy="658525"/>
          </a:xfrm>
          <a:prstGeom prst="rect">
            <a:avLst/>
          </a:prstGeom>
        </p:spPr>
        <p:txBody>
          <a:bodyPr/>
          <a:lstStyle>
            <a:lvl1pPr>
              <a:buFontTx/>
              <a:buNone/>
              <a:defRPr i="1">
                <a:solidFill>
                  <a:srgbClr val="009CB4"/>
                </a:solidFill>
              </a:defRPr>
            </a:lvl1pPr>
          </a:lstStyle>
          <a:p>
            <a:r>
              <a:rPr lang="fr-FR" dirty="0"/>
              <a:t>Sous-titre</a:t>
            </a:r>
          </a:p>
        </p:txBody>
      </p:sp>
      <p:sp>
        <p:nvSpPr>
          <p:cNvPr id="22" name="Espace réservé du texte 10"/>
          <p:cNvSpPr>
            <a:spLocks noGrp="1"/>
          </p:cNvSpPr>
          <p:nvPr>
            <p:ph type="body" sz="quarter" idx="14"/>
          </p:nvPr>
        </p:nvSpPr>
        <p:spPr>
          <a:xfrm>
            <a:off x="609600" y="5850478"/>
            <a:ext cx="10972800" cy="402816"/>
          </a:xfrm>
          <a:prstGeom prst="rect">
            <a:avLst/>
          </a:prstGeom>
        </p:spPr>
        <p:txBody>
          <a:bodyPr lIns="0" tIns="0" rIns="0" bIns="0"/>
          <a:lstStyle>
            <a:lvl1pPr marL="276225" indent="-276225">
              <a:buClr>
                <a:srgbClr val="FFC000"/>
              </a:buClr>
              <a:buFont typeface="Zapf Dingbats"/>
              <a:buChar char="➜"/>
              <a:defRPr sz="2200" b="1"/>
            </a:lvl1pPr>
          </a:lstStyle>
          <a:p>
            <a:pPr lvl="0"/>
            <a:r>
              <a:rPr lang="fr-FR"/>
              <a:t>Modifiez les styles du texte du masque</a:t>
            </a:r>
          </a:p>
        </p:txBody>
      </p:sp>
      <p:sp>
        <p:nvSpPr>
          <p:cNvPr id="9" name="Espace réservé du texte 42"/>
          <p:cNvSpPr>
            <a:spLocks noGrp="1"/>
          </p:cNvSpPr>
          <p:nvPr>
            <p:ph type="body" sz="quarter" idx="17"/>
          </p:nvPr>
        </p:nvSpPr>
        <p:spPr>
          <a:xfrm>
            <a:off x="609602" y="1118627"/>
            <a:ext cx="10972799" cy="768700"/>
          </a:xfrm>
          <a:prstGeom prst="rect">
            <a:avLst/>
          </a:prstGeom>
        </p:spPr>
        <p:txBody>
          <a:bodyPr/>
          <a:lstStyle>
            <a:lvl1pPr marL="0" indent="0">
              <a:spcBef>
                <a:spcPts val="0"/>
              </a:spcBef>
              <a:buFontTx/>
              <a:buNone/>
              <a:defRPr b="1" i="0">
                <a:solidFill>
                  <a:srgbClr val="009CB4"/>
                </a:solidFill>
              </a:defRPr>
            </a:lvl1pPr>
          </a:lstStyle>
          <a:p>
            <a:pPr lvl="0"/>
            <a:r>
              <a:rPr lang="fr-FR"/>
              <a:t>Modifiez les styles du texte du masque</a:t>
            </a:r>
          </a:p>
        </p:txBody>
      </p:sp>
      <p:sp>
        <p:nvSpPr>
          <p:cNvPr id="14" name="Titre 5"/>
          <p:cNvSpPr>
            <a:spLocks noGrp="1"/>
          </p:cNvSpPr>
          <p:nvPr>
            <p:ph type="title"/>
          </p:nvPr>
        </p:nvSpPr>
        <p:spPr>
          <a:xfrm>
            <a:off x="2360815" y="108067"/>
            <a:ext cx="8900160" cy="658845"/>
          </a:xfrm>
          <a:prstGeom prst="rect">
            <a:avLst/>
          </a:prstGeom>
        </p:spPr>
        <p:txBody>
          <a:bodyPr/>
          <a:lstStyle>
            <a:lvl1pPr>
              <a:defRPr sz="2000">
                <a:solidFill>
                  <a:srgbClr val="009CB4"/>
                </a:solidFill>
              </a:defRPr>
            </a:lvl1pPr>
          </a:lstStyle>
          <a:p>
            <a:r>
              <a:rPr lang="fr-FR"/>
              <a:t>Modifiez le style du titre</a:t>
            </a:r>
            <a:endParaRPr lang="fr-FR" dirty="0"/>
          </a:p>
        </p:txBody>
      </p:sp>
      <p:sp>
        <p:nvSpPr>
          <p:cNvPr id="11" name="Espace réservé du pied de page 7"/>
          <p:cNvSpPr>
            <a:spLocks noGrp="1"/>
          </p:cNvSpPr>
          <p:nvPr>
            <p:ph type="ftr" sz="quarter" idx="18"/>
          </p:nvPr>
        </p:nvSpPr>
        <p:spPr>
          <a:xfrm>
            <a:off x="3693349" y="6329365"/>
            <a:ext cx="7889051" cy="528637"/>
          </a:xfrm>
        </p:spPr>
        <p:txBody>
          <a:bodyPr lIns="0" tIns="0" rIns="0" bIns="0" anchor="ctr"/>
          <a:lstStyle>
            <a:lvl1pPr marL="0" marR="0" indent="0" algn="r" defTabSz="457200" rtl="0" eaLnBrk="1" fontAlgn="base" latinLnBrk="0" hangingPunct="1">
              <a:lnSpc>
                <a:spcPct val="100000"/>
              </a:lnSpc>
              <a:spcBef>
                <a:spcPct val="0"/>
              </a:spcBef>
              <a:spcAft>
                <a:spcPct val="0"/>
              </a:spcAft>
              <a:buClrTx/>
              <a:buSzTx/>
              <a:buFontTx/>
              <a:buNone/>
              <a:tabLst/>
              <a:defRPr sz="1000" i="1">
                <a:solidFill>
                  <a:schemeClr val="tx1">
                    <a:lumMod val="85000"/>
                    <a:lumOff val="15000"/>
                  </a:schemeClr>
                </a:solidFill>
              </a:defRPr>
            </a:lvl1pPr>
          </a:lstStyle>
          <a:p>
            <a:pPr>
              <a:defRPr/>
            </a:pPr>
            <a:r>
              <a:rPr lang="fr-FR">
                <a:solidFill>
                  <a:srgbClr val="000000">
                    <a:lumMod val="85000"/>
                    <a:lumOff val="15000"/>
                  </a:srgbClr>
                </a:solidFill>
              </a:rPr>
              <a:t>EASD 2018 - D’après </a:t>
            </a:r>
            <a:r>
              <a:rPr lang="fr-FR" err="1">
                <a:solidFill>
                  <a:srgbClr val="000000">
                    <a:lumMod val="85000"/>
                    <a:lumOff val="15000"/>
                  </a:srgbClr>
                </a:solidFill>
              </a:rPr>
              <a:t>Xxxxxx</a:t>
            </a:r>
            <a:r>
              <a:rPr lang="fr-FR">
                <a:solidFill>
                  <a:srgbClr val="000000">
                    <a:lumMod val="85000"/>
                    <a:lumOff val="15000"/>
                  </a:srgbClr>
                </a:solidFill>
              </a:rPr>
              <a:t> X et al., </a:t>
            </a:r>
            <a:r>
              <a:rPr lang="fr-FR" err="1">
                <a:solidFill>
                  <a:srgbClr val="000000">
                    <a:lumMod val="85000"/>
                    <a:lumOff val="15000"/>
                  </a:srgbClr>
                </a:solidFill>
              </a:rPr>
              <a:t>abstr</a:t>
            </a:r>
            <a:r>
              <a:rPr lang="fr-FR">
                <a:solidFill>
                  <a:srgbClr val="000000">
                    <a:lumMod val="85000"/>
                    <a:lumOff val="15000"/>
                  </a:srgbClr>
                </a:solidFill>
              </a:rPr>
              <a:t>. XXXX, actualisé</a:t>
            </a:r>
          </a:p>
        </p:txBody>
      </p:sp>
      <p:sp>
        <p:nvSpPr>
          <p:cNvPr id="12" name="Espace réservé du numéro de diapositive 5"/>
          <p:cNvSpPr>
            <a:spLocks noGrp="1"/>
          </p:cNvSpPr>
          <p:nvPr>
            <p:ph type="sldNum" sz="quarter" idx="19"/>
          </p:nvPr>
        </p:nvSpPr>
        <p:spPr>
          <a:xfrm>
            <a:off x="11571112" y="247650"/>
            <a:ext cx="508000" cy="381000"/>
          </a:xfrm>
        </p:spPr>
        <p:txBody>
          <a:bodyPr rtlCol="0" anchor="ctr"/>
          <a:lstStyle>
            <a:lvl1pPr algn="ctr" fontAlgn="auto">
              <a:spcBef>
                <a:spcPts val="0"/>
              </a:spcBef>
              <a:spcAft>
                <a:spcPts val="0"/>
              </a:spcAft>
              <a:defRPr sz="1200">
                <a:solidFill>
                  <a:schemeClr val="bg1"/>
                </a:solidFill>
                <a:latin typeface="Arial"/>
                <a:ea typeface="+mn-ea"/>
                <a:cs typeface="Arial"/>
              </a:defRPr>
            </a:lvl1pPr>
          </a:lstStyle>
          <a:p>
            <a:pPr>
              <a:defRPr/>
            </a:pPr>
            <a:fld id="{B3C87115-86F4-4E46-9239-BFF7321CDC0C}" type="slidenum">
              <a:rPr lang="fr-FR">
                <a:solidFill>
                  <a:srgbClr val="FFFFFF"/>
                </a:solidFill>
              </a:rPr>
              <a:pPr>
                <a:defRPr/>
              </a:pPr>
              <a:t>‹N°›</a:t>
            </a:fld>
            <a:endParaRPr lang="fr-FR" dirty="0">
              <a:solidFill>
                <a:srgbClr val="FFFFFF"/>
              </a:solidFill>
            </a:endParaRPr>
          </a:p>
        </p:txBody>
      </p:sp>
    </p:spTree>
    <p:extLst>
      <p:ext uri="{BB962C8B-B14F-4D97-AF65-F5344CB8AC3E}">
        <p14:creationId xmlns:p14="http://schemas.microsoft.com/office/powerpoint/2010/main" val="13757306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Rectangle 6"/>
          <p:cNvSpPr/>
          <p:nvPr userDrawn="1"/>
        </p:nvSpPr>
        <p:spPr>
          <a:xfrm>
            <a:off x="1" y="6324600"/>
            <a:ext cx="12207052" cy="533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fontAlgn="base" hangingPunct="0">
              <a:spcBef>
                <a:spcPct val="0"/>
              </a:spcBef>
              <a:spcAft>
                <a:spcPct val="0"/>
              </a:spcAft>
              <a:defRPr/>
            </a:pPr>
            <a:endParaRPr lang="fr-FR" sz="2400" b="1">
              <a:solidFill>
                <a:srgbClr val="FFFFFF"/>
              </a:solidFill>
            </a:endParaRPr>
          </a:p>
        </p:txBody>
      </p:sp>
      <p:cxnSp>
        <p:nvCxnSpPr>
          <p:cNvPr id="8" name="Connecteur droit 7"/>
          <p:cNvCxnSpPr/>
          <p:nvPr userDrawn="1"/>
        </p:nvCxnSpPr>
        <p:spPr>
          <a:xfrm>
            <a:off x="1" y="6327775"/>
            <a:ext cx="12207052" cy="1588"/>
          </a:xfrm>
          <a:prstGeom prst="line">
            <a:avLst/>
          </a:prstGeom>
          <a:ln w="6350" cap="flat" cmpd="sng" algn="ctr">
            <a:solidFill>
              <a:srgbClr val="00A1AB"/>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Espace réservé du pied de page 1"/>
          <p:cNvSpPr txBox="1">
            <a:spLocks/>
          </p:cNvSpPr>
          <p:nvPr userDrawn="1"/>
        </p:nvSpPr>
        <p:spPr>
          <a:xfrm>
            <a:off x="457202" y="6381750"/>
            <a:ext cx="2141125" cy="471488"/>
          </a:xfrm>
          <a:prstGeom prst="rect">
            <a:avLst/>
          </a:prstGeom>
        </p:spPr>
        <p:txBody>
          <a:bodyPr lIns="0" tIns="0" rIns="0" bIns="0" anchor="ctr"/>
          <a:lstStyle>
            <a:defPPr>
              <a:defRPr lang="fr-FR"/>
            </a:defPPr>
            <a:lvl1pPr marL="0" marR="0" indent="0" algn="r" defTabSz="457200" rtl="0" eaLnBrk="1" fontAlgn="base" latinLnBrk="0" hangingPunct="1">
              <a:lnSpc>
                <a:spcPct val="100000"/>
              </a:lnSpc>
              <a:spcBef>
                <a:spcPct val="0"/>
              </a:spcBef>
              <a:spcAft>
                <a:spcPct val="0"/>
              </a:spcAft>
              <a:buClrTx/>
              <a:buSzTx/>
              <a:buFontTx/>
              <a:buNone/>
              <a:tabLst/>
              <a:defRPr sz="1000" i="1" kern="1200">
                <a:solidFill>
                  <a:schemeClr val="tx1">
                    <a:lumMod val="85000"/>
                    <a:lumOff val="15000"/>
                  </a:schemeClr>
                </a:solidFill>
                <a:latin typeface="Arial" pitchFamily="-84" charset="0"/>
                <a:ea typeface="ＭＳ Ｐゴシック" pitchFamily="-84" charset="-128"/>
                <a:cs typeface="ＭＳ Ｐゴシック" pitchFamily="-84" charset="-128"/>
              </a:defRPr>
            </a:lvl1pPr>
            <a:lvl2pPr marL="4572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2pPr>
            <a:lvl3pPr marL="9144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3pPr>
            <a:lvl4pPr marL="13716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4pPr>
            <a:lvl5pPr marL="1828800" algn="l" defTabSz="457200" rtl="0" fontAlgn="base">
              <a:spcBef>
                <a:spcPct val="0"/>
              </a:spcBef>
              <a:spcAft>
                <a:spcPct val="0"/>
              </a:spcAft>
              <a:defRPr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kern="1200">
                <a:solidFill>
                  <a:schemeClr val="tx1"/>
                </a:solidFill>
                <a:latin typeface="Arial" pitchFamily="-84" charset="0"/>
                <a:ea typeface="ＭＳ Ｐゴシック" pitchFamily="-84" charset="-128"/>
                <a:cs typeface="ＭＳ Ｐゴシック" pitchFamily="-84" charset="-128"/>
              </a:defRPr>
            </a:lvl9pPr>
          </a:lstStyle>
          <a:p>
            <a:pPr algn="l" defTabSz="914400">
              <a:defRPr/>
            </a:pPr>
            <a:r>
              <a:rPr lang="fr-FR" sz="1000" dirty="0">
                <a:solidFill>
                  <a:srgbClr val="000000">
                    <a:lumMod val="75000"/>
                    <a:lumOff val="25000"/>
                  </a:srgbClr>
                </a:solidFill>
              </a:rPr>
              <a:t>Correspondances en MHDN</a:t>
            </a:r>
          </a:p>
        </p:txBody>
      </p:sp>
      <p:sp>
        <p:nvSpPr>
          <p:cNvPr id="18" name="Espace réservé du contenu 6"/>
          <p:cNvSpPr>
            <a:spLocks noGrp="1"/>
          </p:cNvSpPr>
          <p:nvPr>
            <p:ph idx="1"/>
          </p:nvPr>
        </p:nvSpPr>
        <p:spPr>
          <a:xfrm>
            <a:off x="609602" y="1587916"/>
            <a:ext cx="10972799" cy="4262562"/>
          </a:xfrm>
          <a:prstGeom prst="rect">
            <a:avLst/>
          </a:prstGeom>
        </p:spPr>
        <p:txBody>
          <a:bodyPr/>
          <a:lstStyle>
            <a:lvl1pPr>
              <a:buClr>
                <a:srgbClr val="FFC000"/>
              </a:buClr>
              <a:defRPr/>
            </a:lvl1pPr>
            <a:lvl2pPr>
              <a:buClr>
                <a:srgbClr val="FFC000"/>
              </a:buClr>
              <a:defRPr/>
            </a:lvl2pPr>
            <a:lvl3pPr>
              <a:buClr>
                <a:srgbClr val="FFC000"/>
              </a:buClr>
              <a:defRPr/>
            </a:lvl3pPr>
          </a:lstStyle>
          <a:p>
            <a:r>
              <a:rPr lang="fr-FR" dirty="0" err="1"/>
              <a:t>Xxxxxxxxx</a:t>
            </a:r>
            <a:r>
              <a:rPr lang="fr-FR" dirty="0"/>
              <a:t> xx </a:t>
            </a:r>
            <a:r>
              <a:rPr lang="fr-FR" dirty="0" err="1"/>
              <a:t>xxxxxx</a:t>
            </a:r>
            <a:r>
              <a:rPr lang="fr-FR" dirty="0"/>
              <a:t> xx xx x </a:t>
            </a:r>
            <a:r>
              <a:rPr lang="fr-FR" dirty="0" err="1"/>
              <a:t>xxxxxxxxx</a:t>
            </a:r>
            <a:endParaRPr lang="fr-FR" dirty="0"/>
          </a:p>
          <a:p>
            <a:pPr lvl="1"/>
            <a:r>
              <a:rPr lang="fr-FR" dirty="0" err="1"/>
              <a:t>Xxxxxxx</a:t>
            </a:r>
            <a:r>
              <a:rPr lang="fr-FR" dirty="0"/>
              <a:t> xx x </a:t>
            </a:r>
            <a:r>
              <a:rPr lang="fr-FR" dirty="0" err="1"/>
              <a:t>xxxxxxx</a:t>
            </a:r>
            <a:r>
              <a:rPr lang="fr-FR" dirty="0"/>
              <a:t> x </a:t>
            </a:r>
            <a:r>
              <a:rPr lang="fr-FR" dirty="0" err="1"/>
              <a:t>xxxxxxxx</a:t>
            </a:r>
            <a:endParaRPr lang="fr-FR" dirty="0"/>
          </a:p>
          <a:p>
            <a:pPr lvl="2"/>
            <a:r>
              <a:rPr lang="fr-FR" dirty="0" err="1"/>
              <a:t>Xxxxxxx</a:t>
            </a:r>
            <a:r>
              <a:rPr lang="fr-FR" dirty="0"/>
              <a:t> xx x </a:t>
            </a:r>
            <a:r>
              <a:rPr lang="fr-FR" dirty="0" err="1"/>
              <a:t>xxxxxxxx</a:t>
            </a:r>
            <a:r>
              <a:rPr lang="fr-FR" dirty="0"/>
              <a:t> xx </a:t>
            </a:r>
            <a:r>
              <a:rPr lang="fr-FR" dirty="0" err="1"/>
              <a:t>xxxxxxxxx</a:t>
            </a:r>
            <a:endParaRPr lang="fr-FR" dirty="0"/>
          </a:p>
          <a:p>
            <a:r>
              <a:rPr lang="fr-FR" dirty="0" err="1"/>
              <a:t>Xxxxxxxxx</a:t>
            </a:r>
            <a:r>
              <a:rPr lang="fr-FR" dirty="0"/>
              <a:t> xxx x </a:t>
            </a:r>
            <a:r>
              <a:rPr lang="fr-FR" dirty="0" err="1"/>
              <a:t>xxxxxx</a:t>
            </a:r>
            <a:r>
              <a:rPr lang="fr-FR" dirty="0"/>
              <a:t> </a:t>
            </a:r>
            <a:r>
              <a:rPr lang="fr-FR" dirty="0" err="1"/>
              <a:t>xxxxxx</a:t>
            </a:r>
            <a:endParaRPr lang="fr-FR" dirty="0"/>
          </a:p>
          <a:p>
            <a:pPr lvl="1"/>
            <a:r>
              <a:rPr lang="fr-FR" dirty="0" err="1"/>
              <a:t>Xxxxxx</a:t>
            </a:r>
            <a:r>
              <a:rPr lang="fr-FR" dirty="0"/>
              <a:t> </a:t>
            </a:r>
            <a:r>
              <a:rPr lang="fr-FR" dirty="0" err="1"/>
              <a:t>xxxx</a:t>
            </a:r>
            <a:r>
              <a:rPr lang="fr-FR" dirty="0"/>
              <a:t> x </a:t>
            </a:r>
            <a:r>
              <a:rPr lang="fr-FR" dirty="0" err="1"/>
              <a:t>xxxxxx</a:t>
            </a:r>
            <a:r>
              <a:rPr lang="fr-FR" dirty="0"/>
              <a:t> xx </a:t>
            </a:r>
            <a:r>
              <a:rPr lang="fr-FR" dirty="0" err="1"/>
              <a:t>xxxxxx</a:t>
            </a:r>
            <a:r>
              <a:rPr lang="fr-FR" dirty="0"/>
              <a:t> x </a:t>
            </a:r>
            <a:r>
              <a:rPr lang="fr-FR" dirty="0" err="1"/>
              <a:t>xxxxxxx</a:t>
            </a:r>
            <a:r>
              <a:rPr lang="fr-FR" dirty="0"/>
              <a:t> </a:t>
            </a:r>
            <a:r>
              <a:rPr lang="fr-FR" dirty="0" err="1"/>
              <a:t>xxxx</a:t>
            </a:r>
            <a:r>
              <a:rPr lang="fr-FR" dirty="0"/>
              <a:t> x </a:t>
            </a:r>
            <a:r>
              <a:rPr lang="fr-FR" dirty="0" err="1"/>
              <a:t>xxxxxxx</a:t>
            </a:r>
            <a:r>
              <a:rPr lang="fr-FR" dirty="0"/>
              <a:t> </a:t>
            </a:r>
            <a:r>
              <a:rPr lang="fr-FR" dirty="0" err="1"/>
              <a:t>xxxxxxxxx</a:t>
            </a:r>
            <a:r>
              <a:rPr lang="fr-FR" dirty="0"/>
              <a:t> xx </a:t>
            </a:r>
            <a:r>
              <a:rPr lang="fr-FR" dirty="0" err="1"/>
              <a:t>xxxxxxxxx</a:t>
            </a:r>
            <a:endParaRPr lang="fr-FR" dirty="0"/>
          </a:p>
          <a:p>
            <a:pPr lvl="2"/>
            <a:r>
              <a:rPr lang="fr-FR" dirty="0" err="1"/>
              <a:t>Xxxxxxx</a:t>
            </a:r>
            <a:r>
              <a:rPr lang="fr-FR" dirty="0"/>
              <a:t> xx </a:t>
            </a:r>
            <a:r>
              <a:rPr lang="fr-FR" dirty="0" err="1"/>
              <a:t>xxxxxx</a:t>
            </a:r>
            <a:r>
              <a:rPr lang="fr-FR" dirty="0"/>
              <a:t> x </a:t>
            </a:r>
            <a:r>
              <a:rPr lang="fr-FR" dirty="0" err="1"/>
              <a:t>xxxxxx</a:t>
            </a:r>
            <a:r>
              <a:rPr lang="fr-FR" dirty="0"/>
              <a:t> </a:t>
            </a:r>
            <a:r>
              <a:rPr lang="fr-FR" dirty="0" err="1"/>
              <a:t>xxxxxxxx</a:t>
            </a:r>
            <a:r>
              <a:rPr lang="fr-FR" dirty="0"/>
              <a:t> </a:t>
            </a:r>
            <a:r>
              <a:rPr lang="fr-FR" dirty="0" err="1"/>
              <a:t>xxxx</a:t>
            </a:r>
            <a:r>
              <a:rPr lang="fr-FR" dirty="0"/>
              <a:t> xx xxx x </a:t>
            </a:r>
            <a:r>
              <a:rPr lang="fr-FR" dirty="0" err="1"/>
              <a:t>xxxxxxx</a:t>
            </a:r>
            <a:endParaRPr lang="fr-FR" dirty="0"/>
          </a:p>
        </p:txBody>
      </p:sp>
      <p:sp>
        <p:nvSpPr>
          <p:cNvPr id="19" name="Espace réservé du texte 42"/>
          <p:cNvSpPr>
            <a:spLocks noGrp="1"/>
          </p:cNvSpPr>
          <p:nvPr>
            <p:ph type="body" sz="quarter" idx="13"/>
          </p:nvPr>
        </p:nvSpPr>
        <p:spPr>
          <a:xfrm>
            <a:off x="609602" y="1587916"/>
            <a:ext cx="10972799" cy="658525"/>
          </a:xfrm>
          <a:prstGeom prst="rect">
            <a:avLst/>
          </a:prstGeom>
        </p:spPr>
        <p:txBody>
          <a:bodyPr/>
          <a:lstStyle>
            <a:lvl1pPr>
              <a:buFontTx/>
              <a:buNone/>
              <a:defRPr i="1">
                <a:solidFill>
                  <a:srgbClr val="009CB4"/>
                </a:solidFill>
              </a:defRPr>
            </a:lvl1pPr>
          </a:lstStyle>
          <a:p>
            <a:r>
              <a:rPr lang="fr-FR" dirty="0"/>
              <a:t>Sous-titre</a:t>
            </a:r>
          </a:p>
        </p:txBody>
      </p:sp>
      <p:sp>
        <p:nvSpPr>
          <p:cNvPr id="22" name="Espace réservé du texte 10"/>
          <p:cNvSpPr>
            <a:spLocks noGrp="1"/>
          </p:cNvSpPr>
          <p:nvPr>
            <p:ph type="body" sz="quarter" idx="14"/>
          </p:nvPr>
        </p:nvSpPr>
        <p:spPr>
          <a:xfrm>
            <a:off x="609600" y="5850478"/>
            <a:ext cx="10972800" cy="402816"/>
          </a:xfrm>
          <a:prstGeom prst="rect">
            <a:avLst/>
          </a:prstGeom>
        </p:spPr>
        <p:txBody>
          <a:bodyPr lIns="0" tIns="0" rIns="0" bIns="0"/>
          <a:lstStyle>
            <a:lvl1pPr marL="276225" indent="-276225">
              <a:buClr>
                <a:srgbClr val="FFC000"/>
              </a:buClr>
              <a:buFont typeface="Zapf Dingbats"/>
              <a:buChar char="➜"/>
              <a:defRPr sz="2200" b="1"/>
            </a:lvl1pPr>
          </a:lstStyle>
          <a:p>
            <a:pPr lvl="0"/>
            <a:r>
              <a:rPr lang="fr-FR"/>
              <a:t>Modifiez les styles du texte du masque</a:t>
            </a:r>
          </a:p>
        </p:txBody>
      </p:sp>
      <p:sp>
        <p:nvSpPr>
          <p:cNvPr id="9" name="Espace réservé du texte 42"/>
          <p:cNvSpPr>
            <a:spLocks noGrp="1"/>
          </p:cNvSpPr>
          <p:nvPr>
            <p:ph type="body" sz="quarter" idx="17"/>
          </p:nvPr>
        </p:nvSpPr>
        <p:spPr>
          <a:xfrm>
            <a:off x="609602" y="1118627"/>
            <a:ext cx="10972799" cy="768700"/>
          </a:xfrm>
          <a:prstGeom prst="rect">
            <a:avLst/>
          </a:prstGeom>
        </p:spPr>
        <p:txBody>
          <a:bodyPr/>
          <a:lstStyle>
            <a:lvl1pPr marL="0" indent="0">
              <a:spcBef>
                <a:spcPts val="0"/>
              </a:spcBef>
              <a:buFontTx/>
              <a:buNone/>
              <a:defRPr b="1" i="0">
                <a:solidFill>
                  <a:srgbClr val="009CB4"/>
                </a:solidFill>
              </a:defRPr>
            </a:lvl1pPr>
          </a:lstStyle>
          <a:p>
            <a:pPr lvl="0"/>
            <a:r>
              <a:rPr lang="fr-FR"/>
              <a:t>Modifiez les styles du texte du masque</a:t>
            </a:r>
          </a:p>
        </p:txBody>
      </p:sp>
      <p:sp>
        <p:nvSpPr>
          <p:cNvPr id="14" name="Titre 5"/>
          <p:cNvSpPr>
            <a:spLocks noGrp="1"/>
          </p:cNvSpPr>
          <p:nvPr>
            <p:ph type="title"/>
          </p:nvPr>
        </p:nvSpPr>
        <p:spPr>
          <a:xfrm>
            <a:off x="2360815" y="108067"/>
            <a:ext cx="8900160" cy="658845"/>
          </a:xfrm>
          <a:prstGeom prst="rect">
            <a:avLst/>
          </a:prstGeom>
        </p:spPr>
        <p:txBody>
          <a:bodyPr/>
          <a:lstStyle>
            <a:lvl1pPr>
              <a:defRPr sz="2000">
                <a:solidFill>
                  <a:srgbClr val="009CB4"/>
                </a:solidFill>
              </a:defRPr>
            </a:lvl1pPr>
          </a:lstStyle>
          <a:p>
            <a:r>
              <a:rPr lang="fr-FR"/>
              <a:t>Modifiez le style du titre</a:t>
            </a:r>
            <a:endParaRPr lang="fr-FR" dirty="0"/>
          </a:p>
        </p:txBody>
      </p:sp>
      <p:sp>
        <p:nvSpPr>
          <p:cNvPr id="11" name="Espace réservé du pied de page 7"/>
          <p:cNvSpPr>
            <a:spLocks noGrp="1"/>
          </p:cNvSpPr>
          <p:nvPr>
            <p:ph type="ftr" sz="quarter" idx="18"/>
          </p:nvPr>
        </p:nvSpPr>
        <p:spPr>
          <a:xfrm>
            <a:off x="3693349" y="6329365"/>
            <a:ext cx="7889051" cy="528637"/>
          </a:xfrm>
        </p:spPr>
        <p:txBody>
          <a:bodyPr lIns="0" tIns="0" rIns="0" bIns="0" anchor="ctr"/>
          <a:lstStyle>
            <a:lvl1pPr marL="0" marR="0" indent="0" algn="r" defTabSz="457200" rtl="0" eaLnBrk="1" fontAlgn="base" latinLnBrk="0" hangingPunct="1">
              <a:lnSpc>
                <a:spcPct val="100000"/>
              </a:lnSpc>
              <a:spcBef>
                <a:spcPct val="0"/>
              </a:spcBef>
              <a:spcAft>
                <a:spcPct val="0"/>
              </a:spcAft>
              <a:buClrTx/>
              <a:buSzTx/>
              <a:buFontTx/>
              <a:buNone/>
              <a:tabLst/>
              <a:defRPr sz="1000" i="1">
                <a:solidFill>
                  <a:schemeClr val="tx1">
                    <a:lumMod val="85000"/>
                    <a:lumOff val="15000"/>
                  </a:schemeClr>
                </a:solidFill>
              </a:defRPr>
            </a:lvl1pPr>
          </a:lstStyle>
          <a:p>
            <a:pPr>
              <a:defRPr/>
            </a:pPr>
            <a:r>
              <a:rPr lang="fr-FR">
                <a:solidFill>
                  <a:srgbClr val="000000">
                    <a:lumMod val="85000"/>
                    <a:lumOff val="15000"/>
                  </a:srgbClr>
                </a:solidFill>
              </a:rPr>
              <a:t>EASD 2018 - D’après </a:t>
            </a:r>
            <a:r>
              <a:rPr lang="fr-FR" err="1">
                <a:solidFill>
                  <a:srgbClr val="000000">
                    <a:lumMod val="85000"/>
                    <a:lumOff val="15000"/>
                  </a:srgbClr>
                </a:solidFill>
              </a:rPr>
              <a:t>Xxxxxx</a:t>
            </a:r>
            <a:r>
              <a:rPr lang="fr-FR">
                <a:solidFill>
                  <a:srgbClr val="000000">
                    <a:lumMod val="85000"/>
                    <a:lumOff val="15000"/>
                  </a:srgbClr>
                </a:solidFill>
              </a:rPr>
              <a:t> X et al., </a:t>
            </a:r>
            <a:r>
              <a:rPr lang="fr-FR" err="1">
                <a:solidFill>
                  <a:srgbClr val="000000">
                    <a:lumMod val="85000"/>
                    <a:lumOff val="15000"/>
                  </a:srgbClr>
                </a:solidFill>
              </a:rPr>
              <a:t>abstr</a:t>
            </a:r>
            <a:r>
              <a:rPr lang="fr-FR">
                <a:solidFill>
                  <a:srgbClr val="000000">
                    <a:lumMod val="85000"/>
                    <a:lumOff val="15000"/>
                  </a:srgbClr>
                </a:solidFill>
              </a:rPr>
              <a:t>. XXXX, actualisé</a:t>
            </a:r>
          </a:p>
        </p:txBody>
      </p:sp>
      <p:sp>
        <p:nvSpPr>
          <p:cNvPr id="12" name="Espace réservé du numéro de diapositive 5"/>
          <p:cNvSpPr>
            <a:spLocks noGrp="1"/>
          </p:cNvSpPr>
          <p:nvPr>
            <p:ph type="sldNum" sz="quarter" idx="19"/>
          </p:nvPr>
        </p:nvSpPr>
        <p:spPr>
          <a:xfrm>
            <a:off x="11571112" y="247650"/>
            <a:ext cx="508000" cy="381000"/>
          </a:xfrm>
        </p:spPr>
        <p:txBody>
          <a:bodyPr rtlCol="0" anchor="ctr"/>
          <a:lstStyle>
            <a:lvl1pPr algn="ctr" fontAlgn="auto">
              <a:spcBef>
                <a:spcPts val="0"/>
              </a:spcBef>
              <a:spcAft>
                <a:spcPts val="0"/>
              </a:spcAft>
              <a:defRPr sz="1200">
                <a:solidFill>
                  <a:schemeClr val="bg1"/>
                </a:solidFill>
                <a:latin typeface="Arial"/>
                <a:ea typeface="+mn-ea"/>
                <a:cs typeface="Arial"/>
              </a:defRPr>
            </a:lvl1pPr>
          </a:lstStyle>
          <a:p>
            <a:pPr>
              <a:defRPr/>
            </a:pPr>
            <a:fld id="{C0C34BAC-7125-48EF-9552-E9EE845CDA11}" type="slidenum">
              <a:rPr lang="fr-FR">
                <a:solidFill>
                  <a:srgbClr val="FFFFFF"/>
                </a:solidFill>
              </a:rPr>
              <a:pPr>
                <a:defRPr/>
              </a:pPr>
              <a:t>‹N°›</a:t>
            </a:fld>
            <a:endParaRPr lang="fr-FR" dirty="0">
              <a:solidFill>
                <a:srgbClr val="FFFFFF"/>
              </a:solidFill>
            </a:endParaRPr>
          </a:p>
        </p:txBody>
      </p:sp>
    </p:spTree>
    <p:extLst>
      <p:ext uri="{BB962C8B-B14F-4D97-AF65-F5344CB8AC3E}">
        <p14:creationId xmlns:p14="http://schemas.microsoft.com/office/powerpoint/2010/main" val="2686409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theme" Target="../theme/theme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ABB6C-2A6D-4678-B145-3E60C7848382}" type="datetimeFigureOut">
              <a:rPr lang="fr-FR" smtClean="0"/>
              <a:t>25/02/2026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84361-756B-4F61-B731-40559E78C049}" type="slidenum">
              <a:rPr lang="fr-FR" smtClean="0"/>
              <a:t>‹N°›</a:t>
            </a:fld>
            <a:endParaRPr lang="fr-FR"/>
          </a:p>
        </p:txBody>
      </p:sp>
    </p:spTree>
    <p:extLst>
      <p:ext uri="{BB962C8B-B14F-4D97-AF65-F5344CB8AC3E}">
        <p14:creationId xmlns:p14="http://schemas.microsoft.com/office/powerpoint/2010/main" val="2713021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894720" y="568861"/>
            <a:ext cx="10408321" cy="114348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1026" name="Rectangle 2"/>
          <p:cNvSpPr>
            <a:spLocks noGrp="1" noChangeArrowheads="1"/>
          </p:cNvSpPr>
          <p:nvPr>
            <p:ph type="body" idx="1"/>
          </p:nvPr>
        </p:nvSpPr>
        <p:spPr bwMode="auto">
          <a:xfrm>
            <a:off x="894720" y="1906761"/>
            <a:ext cx="10408321" cy="4319014"/>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extLst>
      <p:ext uri="{BB962C8B-B14F-4D97-AF65-F5344CB8AC3E}">
        <p14:creationId xmlns:p14="http://schemas.microsoft.com/office/powerpoint/2010/main" val="19092286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14772" rtl="0" fontAlgn="base" hangingPunct="0">
        <a:lnSpc>
          <a:spcPct val="97000"/>
        </a:lnSpc>
        <a:spcBef>
          <a:spcPct val="0"/>
        </a:spcBef>
        <a:spcAft>
          <a:spcPct val="0"/>
        </a:spcAft>
        <a:buClr>
          <a:srgbClr val="FFFFFF"/>
        </a:buClr>
        <a:buSzPct val="45000"/>
        <a:buFont typeface="StarSymbol" charset="0"/>
        <a:defRPr sz="2540" b="1">
          <a:solidFill>
            <a:srgbClr val="FFFFFF"/>
          </a:solidFill>
          <a:latin typeface="+mj-lt"/>
          <a:ea typeface="+mj-ea"/>
          <a:cs typeface="+mj-cs"/>
        </a:defRPr>
      </a:lvl1pPr>
      <a:lvl2pPr marL="391729"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2pPr>
      <a:lvl3pPr marL="587593"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3pPr>
      <a:lvl4pPr marL="783458"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4pPr>
      <a:lvl5pPr marL="979322"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5pPr>
      <a:lvl6pPr marL="1394094"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6pPr>
      <a:lvl7pPr marL="1808866"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7pPr>
      <a:lvl8pPr marL="2223638"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8pPr>
      <a:lvl9pPr marL="2638410" indent="-195864" algn="l" defTabSz="414772" rtl="0" fontAlgn="base" hangingPunct="0">
        <a:spcBef>
          <a:spcPct val="0"/>
        </a:spcBef>
        <a:spcAft>
          <a:spcPct val="0"/>
        </a:spcAft>
        <a:buClr>
          <a:srgbClr val="FFFFFF"/>
        </a:buClr>
        <a:buSzPct val="45000"/>
        <a:buFont typeface="StarSymbol" charset="0"/>
        <a:defRPr sz="3992">
          <a:solidFill>
            <a:srgbClr val="000000"/>
          </a:solidFill>
          <a:latin typeface="Times New Roman" pitchFamily="16" charset="0"/>
          <a:ea typeface="Gothic" charset="0"/>
          <a:cs typeface="Gothic" charset="0"/>
        </a:defRPr>
      </a:lvl9pPr>
    </p:titleStyle>
    <p:bodyStyle>
      <a:lvl1pPr marL="391729" indent="-293797" algn="l" defTabSz="414772" rtl="0" fontAlgn="base" hangingPunct="0">
        <a:lnSpc>
          <a:spcPct val="97000"/>
        </a:lnSpc>
        <a:spcBef>
          <a:spcPct val="0"/>
        </a:spcBef>
        <a:spcAft>
          <a:spcPts val="806"/>
        </a:spcAft>
        <a:buClr>
          <a:srgbClr val="FFFFFF"/>
        </a:buClr>
        <a:buSzPct val="100000"/>
        <a:buFont typeface="Arial" charset="0"/>
        <a:buChar char="•"/>
        <a:defRPr sz="1814">
          <a:solidFill>
            <a:srgbClr val="FFFFFF"/>
          </a:solidFill>
          <a:latin typeface="+mn-lt"/>
          <a:ea typeface="+mn-ea"/>
          <a:cs typeface="+mn-cs"/>
        </a:defRPr>
      </a:lvl1pPr>
      <a:lvl2pPr marL="783458" indent="-260673" algn="l" defTabSz="414772" rtl="0" fontAlgn="base" hangingPunct="0">
        <a:lnSpc>
          <a:spcPct val="97000"/>
        </a:lnSpc>
        <a:spcBef>
          <a:spcPct val="0"/>
        </a:spcBef>
        <a:spcAft>
          <a:spcPts val="1032"/>
        </a:spcAft>
        <a:buClr>
          <a:srgbClr val="FFFFFF"/>
        </a:buClr>
        <a:buSzPct val="75000"/>
        <a:buFont typeface="StarSymbol" charset="0"/>
        <a:buChar char="–"/>
        <a:defRPr sz="2359">
          <a:solidFill>
            <a:srgbClr val="FFFFFF"/>
          </a:solidFill>
          <a:latin typeface="+mn-lt"/>
          <a:ea typeface="+mn-ea"/>
          <a:cs typeface="+mn-cs"/>
        </a:defRPr>
      </a:lvl2pPr>
      <a:lvl3pPr marL="1175187" indent="-195864" algn="l" defTabSz="414772" rtl="0" fontAlgn="base" hangingPunct="0">
        <a:lnSpc>
          <a:spcPct val="97000"/>
        </a:lnSpc>
        <a:spcBef>
          <a:spcPct val="0"/>
        </a:spcBef>
        <a:spcAft>
          <a:spcPts val="771"/>
        </a:spcAft>
        <a:buClr>
          <a:srgbClr val="FFFFFF"/>
        </a:buClr>
        <a:buSzPct val="45000"/>
        <a:buFont typeface="StarSymbol" charset="0"/>
        <a:buChar char="●"/>
        <a:defRPr sz="2177">
          <a:solidFill>
            <a:srgbClr val="FFFFFF"/>
          </a:solidFill>
          <a:latin typeface="+mn-lt"/>
          <a:ea typeface="+mn-ea"/>
          <a:cs typeface="+mn-cs"/>
        </a:defRPr>
      </a:lvl3pPr>
      <a:lvl4pPr marL="1566916" indent="-195864" algn="l" defTabSz="414772" rtl="0" fontAlgn="base" hangingPunct="0">
        <a:lnSpc>
          <a:spcPct val="97000"/>
        </a:lnSpc>
        <a:spcBef>
          <a:spcPct val="0"/>
        </a:spcBef>
        <a:spcAft>
          <a:spcPts val="522"/>
        </a:spcAft>
        <a:buClr>
          <a:srgbClr val="FFFFFF"/>
        </a:buClr>
        <a:buSzPct val="75000"/>
        <a:buFont typeface="StarSymbol" charset="0"/>
        <a:buChar char="–"/>
        <a:defRPr sz="1814">
          <a:solidFill>
            <a:srgbClr val="FFFFFF"/>
          </a:solidFill>
          <a:latin typeface="+mn-lt"/>
          <a:ea typeface="+mn-ea"/>
          <a:cs typeface="+mn-cs"/>
        </a:defRPr>
      </a:lvl4pPr>
      <a:lvl5pPr marL="1958645" indent="-195864" algn="l" defTabSz="414772" rtl="0" fontAlgn="base" hangingPunct="0">
        <a:lnSpc>
          <a:spcPct val="97000"/>
        </a:lnSpc>
        <a:spcBef>
          <a:spcPct val="0"/>
        </a:spcBef>
        <a:spcAft>
          <a:spcPts val="261"/>
        </a:spcAft>
        <a:buClr>
          <a:srgbClr val="FFFFFF"/>
        </a:buClr>
        <a:buSzPct val="45000"/>
        <a:buFont typeface="StarSymbol" charset="0"/>
        <a:buChar char="●"/>
        <a:defRPr sz="1814">
          <a:solidFill>
            <a:srgbClr val="FFFFFF"/>
          </a:solidFill>
          <a:latin typeface="+mn-lt"/>
          <a:ea typeface="+mn-ea"/>
          <a:cs typeface="+mn-cs"/>
        </a:defRPr>
      </a:lvl5pPr>
      <a:lvl6pPr marL="2373417" indent="-195864" algn="l" defTabSz="414772" rtl="0" fontAlgn="base" hangingPunct="0">
        <a:lnSpc>
          <a:spcPct val="97000"/>
        </a:lnSpc>
        <a:spcBef>
          <a:spcPct val="0"/>
        </a:spcBef>
        <a:spcAft>
          <a:spcPts val="261"/>
        </a:spcAft>
        <a:buClr>
          <a:srgbClr val="FFFFFF"/>
        </a:buClr>
        <a:buSzPct val="45000"/>
        <a:buFont typeface="StarSymbol" charset="0"/>
        <a:buChar char="●"/>
        <a:defRPr sz="1814">
          <a:solidFill>
            <a:srgbClr val="FFFFFF"/>
          </a:solidFill>
          <a:latin typeface="+mn-lt"/>
          <a:ea typeface="+mn-ea"/>
          <a:cs typeface="+mn-cs"/>
        </a:defRPr>
      </a:lvl6pPr>
      <a:lvl7pPr marL="2788188" indent="-195864" algn="l" defTabSz="414772" rtl="0" fontAlgn="base" hangingPunct="0">
        <a:lnSpc>
          <a:spcPct val="97000"/>
        </a:lnSpc>
        <a:spcBef>
          <a:spcPct val="0"/>
        </a:spcBef>
        <a:spcAft>
          <a:spcPts val="261"/>
        </a:spcAft>
        <a:buClr>
          <a:srgbClr val="FFFFFF"/>
        </a:buClr>
        <a:buSzPct val="45000"/>
        <a:buFont typeface="StarSymbol" charset="0"/>
        <a:buChar char="●"/>
        <a:defRPr sz="1814">
          <a:solidFill>
            <a:srgbClr val="FFFFFF"/>
          </a:solidFill>
          <a:latin typeface="+mn-lt"/>
          <a:ea typeface="+mn-ea"/>
          <a:cs typeface="+mn-cs"/>
        </a:defRPr>
      </a:lvl7pPr>
      <a:lvl8pPr marL="3202960" indent="-195864" algn="l" defTabSz="414772" rtl="0" fontAlgn="base" hangingPunct="0">
        <a:lnSpc>
          <a:spcPct val="97000"/>
        </a:lnSpc>
        <a:spcBef>
          <a:spcPct val="0"/>
        </a:spcBef>
        <a:spcAft>
          <a:spcPts val="261"/>
        </a:spcAft>
        <a:buClr>
          <a:srgbClr val="FFFFFF"/>
        </a:buClr>
        <a:buSzPct val="45000"/>
        <a:buFont typeface="StarSymbol" charset="0"/>
        <a:buChar char="●"/>
        <a:defRPr sz="1814">
          <a:solidFill>
            <a:srgbClr val="FFFFFF"/>
          </a:solidFill>
          <a:latin typeface="+mn-lt"/>
          <a:ea typeface="+mn-ea"/>
          <a:cs typeface="+mn-cs"/>
        </a:defRPr>
      </a:lvl8pPr>
      <a:lvl9pPr marL="3617732" indent="-195864" algn="l" defTabSz="414772" rtl="0" fontAlgn="base" hangingPunct="0">
        <a:lnSpc>
          <a:spcPct val="97000"/>
        </a:lnSpc>
        <a:spcBef>
          <a:spcPct val="0"/>
        </a:spcBef>
        <a:spcAft>
          <a:spcPts val="261"/>
        </a:spcAft>
        <a:buClr>
          <a:srgbClr val="FFFFFF"/>
        </a:buClr>
        <a:buSzPct val="45000"/>
        <a:buFont typeface="StarSymbol" charset="0"/>
        <a:buChar char="●"/>
        <a:defRPr sz="1814">
          <a:solidFill>
            <a:srgbClr val="FFFFFF"/>
          </a:solidFill>
          <a:latin typeface="+mn-lt"/>
          <a:ea typeface="+mn-ea"/>
          <a:cs typeface="+mn-cs"/>
        </a:defRPr>
      </a:lvl9pPr>
    </p:bodyStyle>
    <p:otherStyle>
      <a:defPPr>
        <a:defRPr lang="en-US"/>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40"/>
            <a:ext cx="10972800" cy="1143000"/>
          </a:xfrm>
          <a:prstGeom prst="rect">
            <a:avLst/>
          </a:prstGeom>
        </p:spPr>
        <p:txBody>
          <a:bodyPr vert="horz" lIns="91424" tIns="45711" rIns="91424" bIns="45711" rtlCol="0" anchor="ctr">
            <a:normAutofit/>
          </a:bodyPr>
          <a:lstStyle/>
          <a:p>
            <a:r>
              <a:rPr lang="fr-FR"/>
              <a:t>Modifiez le style du titre</a:t>
            </a:r>
          </a:p>
        </p:txBody>
      </p:sp>
      <p:sp>
        <p:nvSpPr>
          <p:cNvPr id="3" name="Espace réservé du texte 2"/>
          <p:cNvSpPr>
            <a:spLocks noGrp="1"/>
          </p:cNvSpPr>
          <p:nvPr>
            <p:ph type="body" idx="1"/>
          </p:nvPr>
        </p:nvSpPr>
        <p:spPr>
          <a:xfrm>
            <a:off x="609600" y="1600203"/>
            <a:ext cx="10972800" cy="4525963"/>
          </a:xfrm>
          <a:prstGeom prst="rect">
            <a:avLst/>
          </a:prstGeom>
        </p:spPr>
        <p:txBody>
          <a:bodyPr vert="horz" lIns="91424" tIns="45711" rIns="91424" bIns="45711"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3"/>
            <a:ext cx="2844800" cy="365125"/>
          </a:xfrm>
          <a:prstGeom prst="rect">
            <a:avLst/>
          </a:prstGeom>
        </p:spPr>
        <p:txBody>
          <a:bodyPr vert="horz" lIns="91424" tIns="45711" rIns="91424" bIns="45711" rtlCol="0" anchor="ctr"/>
          <a:lstStyle>
            <a:lvl1pPr algn="l">
              <a:defRPr sz="1200">
                <a:solidFill>
                  <a:schemeClr val="tx1">
                    <a:tint val="75000"/>
                  </a:schemeClr>
                </a:solidFill>
              </a:defRPr>
            </a:lvl1pPr>
          </a:lstStyle>
          <a:p>
            <a:pPr defTabSz="914228"/>
            <a:fld id="{3E3D47B4-FAF7-45E0-B7FD-3A4313FF85BC}" type="datetimeFigureOut">
              <a:rPr lang="fr-FR" smtClean="0">
                <a:solidFill>
                  <a:prstClr val="black">
                    <a:tint val="75000"/>
                  </a:prstClr>
                </a:solidFill>
              </a:rPr>
              <a:pPr defTabSz="914228"/>
              <a:t>25/02/2026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3"/>
            <a:ext cx="3860800" cy="365125"/>
          </a:xfrm>
          <a:prstGeom prst="rect">
            <a:avLst/>
          </a:prstGeom>
        </p:spPr>
        <p:txBody>
          <a:bodyPr vert="horz" lIns="91424" tIns="45711" rIns="91424" bIns="45711" rtlCol="0" anchor="ctr"/>
          <a:lstStyle>
            <a:lvl1pPr algn="ctr">
              <a:defRPr sz="1200">
                <a:solidFill>
                  <a:schemeClr val="tx1">
                    <a:tint val="75000"/>
                  </a:schemeClr>
                </a:solidFill>
              </a:defRPr>
            </a:lvl1pPr>
          </a:lstStyle>
          <a:p>
            <a:pPr defTabSz="914228"/>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3"/>
            <a:ext cx="2844800" cy="365125"/>
          </a:xfrm>
          <a:prstGeom prst="rect">
            <a:avLst/>
          </a:prstGeom>
        </p:spPr>
        <p:txBody>
          <a:bodyPr vert="horz" lIns="91424" tIns="45711" rIns="91424" bIns="45711" rtlCol="0" anchor="ctr"/>
          <a:lstStyle>
            <a:lvl1pPr algn="r">
              <a:defRPr sz="1200">
                <a:solidFill>
                  <a:schemeClr val="tx1">
                    <a:tint val="75000"/>
                  </a:schemeClr>
                </a:solidFill>
              </a:defRPr>
            </a:lvl1pPr>
          </a:lstStyle>
          <a:p>
            <a:pPr defTabSz="914228"/>
            <a:fld id="{1C90A3A9-FF35-45A8-89DD-51D86590FE58}" type="slidenum">
              <a:rPr lang="fr-FR" smtClean="0">
                <a:solidFill>
                  <a:prstClr val="black">
                    <a:tint val="75000"/>
                  </a:prstClr>
                </a:solidFill>
              </a:rPr>
              <a:pPr defTabSz="914228"/>
              <a:t>‹N°›</a:t>
            </a:fld>
            <a:endParaRPr lang="fr-FR">
              <a:solidFill>
                <a:prstClr val="black">
                  <a:tint val="75000"/>
                </a:prstClr>
              </a:solidFill>
            </a:endParaRPr>
          </a:p>
        </p:txBody>
      </p:sp>
    </p:spTree>
    <p:extLst>
      <p:ext uri="{BB962C8B-B14F-4D97-AF65-F5344CB8AC3E}">
        <p14:creationId xmlns:p14="http://schemas.microsoft.com/office/powerpoint/2010/main" val="24000605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704" r:id="rId15"/>
  </p:sldLayoutIdLst>
  <p:txStyles>
    <p:titleStyle>
      <a:lvl1pPr algn="ctr" defTabSz="914228" rtl="0" eaLnBrk="1" latinLnBrk="0" hangingPunct="1">
        <a:spcBef>
          <a:spcPct val="0"/>
        </a:spcBef>
        <a:buNone/>
        <a:defRPr sz="4400" kern="1200">
          <a:solidFill>
            <a:schemeClr val="tx1"/>
          </a:solidFill>
          <a:latin typeface="+mj-lt"/>
          <a:ea typeface="+mj-ea"/>
          <a:cs typeface="+mj-cs"/>
        </a:defRPr>
      </a:lvl1pPr>
    </p:titleStyle>
    <p:bodyStyle>
      <a:lvl1pPr marL="342836" indent="-342836" algn="l" defTabSz="91422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810" indent="-285696" algn="l" defTabSz="91422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785" indent="-228557" algn="l" defTabSz="91422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898" indent="-228557" algn="l" defTabSz="91422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012" indent="-228557" algn="l" defTabSz="91422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127" indent="-228557" algn="l" defTabSz="91422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42" indent="-228557" algn="l" defTabSz="91422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56" indent="-228557" algn="l" defTabSz="91422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469" indent="-228557" algn="l" defTabSz="91422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228" rtl="0" eaLnBrk="1" latinLnBrk="0" hangingPunct="1">
        <a:defRPr sz="1800" kern="1200">
          <a:solidFill>
            <a:schemeClr val="tx1"/>
          </a:solidFill>
          <a:latin typeface="+mn-lt"/>
          <a:ea typeface="+mn-ea"/>
          <a:cs typeface="+mn-cs"/>
        </a:defRPr>
      </a:lvl1pPr>
      <a:lvl2pPr marL="457114" algn="l" defTabSz="914228" rtl="0" eaLnBrk="1" latinLnBrk="0" hangingPunct="1">
        <a:defRPr sz="1800" kern="1200">
          <a:solidFill>
            <a:schemeClr val="tx1"/>
          </a:solidFill>
          <a:latin typeface="+mn-lt"/>
          <a:ea typeface="+mn-ea"/>
          <a:cs typeface="+mn-cs"/>
        </a:defRPr>
      </a:lvl2pPr>
      <a:lvl3pPr marL="914228" algn="l" defTabSz="914228" rtl="0" eaLnBrk="1" latinLnBrk="0" hangingPunct="1">
        <a:defRPr sz="1800" kern="1200">
          <a:solidFill>
            <a:schemeClr val="tx1"/>
          </a:solidFill>
          <a:latin typeface="+mn-lt"/>
          <a:ea typeface="+mn-ea"/>
          <a:cs typeface="+mn-cs"/>
        </a:defRPr>
      </a:lvl3pPr>
      <a:lvl4pPr marL="1371342" algn="l" defTabSz="914228" rtl="0" eaLnBrk="1" latinLnBrk="0" hangingPunct="1">
        <a:defRPr sz="1800" kern="1200">
          <a:solidFill>
            <a:schemeClr val="tx1"/>
          </a:solidFill>
          <a:latin typeface="+mn-lt"/>
          <a:ea typeface="+mn-ea"/>
          <a:cs typeface="+mn-cs"/>
        </a:defRPr>
      </a:lvl4pPr>
      <a:lvl5pPr marL="1828456" algn="l" defTabSz="914228" rtl="0" eaLnBrk="1" latinLnBrk="0" hangingPunct="1">
        <a:defRPr sz="1800" kern="1200">
          <a:solidFill>
            <a:schemeClr val="tx1"/>
          </a:solidFill>
          <a:latin typeface="+mn-lt"/>
          <a:ea typeface="+mn-ea"/>
          <a:cs typeface="+mn-cs"/>
        </a:defRPr>
      </a:lvl5pPr>
      <a:lvl6pPr marL="2285570" algn="l" defTabSz="914228" rtl="0" eaLnBrk="1" latinLnBrk="0" hangingPunct="1">
        <a:defRPr sz="1800" kern="1200">
          <a:solidFill>
            <a:schemeClr val="tx1"/>
          </a:solidFill>
          <a:latin typeface="+mn-lt"/>
          <a:ea typeface="+mn-ea"/>
          <a:cs typeface="+mn-cs"/>
        </a:defRPr>
      </a:lvl6pPr>
      <a:lvl7pPr marL="2742684" algn="l" defTabSz="914228" rtl="0" eaLnBrk="1" latinLnBrk="0" hangingPunct="1">
        <a:defRPr sz="1800" kern="1200">
          <a:solidFill>
            <a:schemeClr val="tx1"/>
          </a:solidFill>
          <a:latin typeface="+mn-lt"/>
          <a:ea typeface="+mn-ea"/>
          <a:cs typeface="+mn-cs"/>
        </a:defRPr>
      </a:lvl7pPr>
      <a:lvl8pPr marL="3199798" algn="l" defTabSz="914228" rtl="0" eaLnBrk="1" latinLnBrk="0" hangingPunct="1">
        <a:defRPr sz="1800" kern="1200">
          <a:solidFill>
            <a:schemeClr val="tx1"/>
          </a:solidFill>
          <a:latin typeface="+mn-lt"/>
          <a:ea typeface="+mn-ea"/>
          <a:cs typeface="+mn-cs"/>
        </a:defRPr>
      </a:lvl8pPr>
      <a:lvl9pPr marL="3656912" algn="l" defTabSz="91422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2051" name="Rectangle 3"/>
          <p:cNvSpPr>
            <a:spLocks noGrp="1" noChangeArrowheads="1"/>
          </p:cNvSpPr>
          <p:nvPr>
            <p:ph type="body" idx="1"/>
          </p:nvPr>
        </p:nvSpPr>
        <p:spPr bwMode="auto">
          <a:xfrm>
            <a:off x="609600" y="1600202"/>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64900"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pPr fontAlgn="base">
              <a:spcBef>
                <a:spcPct val="0"/>
              </a:spcBef>
              <a:spcAft>
                <a:spcPct val="0"/>
              </a:spcAft>
              <a:defRPr/>
            </a:pPr>
            <a:endParaRPr lang="fr-FR" altLang="fr-FR">
              <a:solidFill>
                <a:srgbClr val="000000"/>
              </a:solidFill>
            </a:endParaRPr>
          </a:p>
        </p:txBody>
      </p:sp>
      <p:sp>
        <p:nvSpPr>
          <p:cNvPr id="46490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pPr fontAlgn="base">
              <a:spcBef>
                <a:spcPct val="0"/>
              </a:spcBef>
              <a:spcAft>
                <a:spcPct val="0"/>
              </a:spcAft>
              <a:defRPr/>
            </a:pPr>
            <a:endParaRPr lang="fr-FR" altLang="fr-FR">
              <a:solidFill>
                <a:srgbClr val="000000"/>
              </a:solidFill>
            </a:endParaRPr>
          </a:p>
        </p:txBody>
      </p:sp>
      <p:sp>
        <p:nvSpPr>
          <p:cNvPr id="464902"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pPr fontAlgn="base">
              <a:spcBef>
                <a:spcPct val="0"/>
              </a:spcBef>
              <a:spcAft>
                <a:spcPct val="0"/>
              </a:spcAft>
              <a:defRPr/>
            </a:pPr>
            <a:fld id="{1F87EFCD-E4D2-4333-9F51-5B401E78086B}" type="slidenum">
              <a:rPr lang="fr-FR" altLang="fr-FR">
                <a:solidFill>
                  <a:srgbClr val="000000"/>
                </a:solidFill>
              </a:rPr>
              <a:pPr fontAlgn="base">
                <a:spcBef>
                  <a:spcPct val="0"/>
                </a:spcBef>
                <a:spcAft>
                  <a:spcPct val="0"/>
                </a:spcAft>
                <a:defRPr/>
              </a:pPr>
              <a:t>‹N°›</a:t>
            </a:fld>
            <a:endParaRPr lang="fr-FR" altLang="fr-FR">
              <a:solidFill>
                <a:srgbClr val="000000"/>
              </a:solidFill>
            </a:endParaRPr>
          </a:p>
        </p:txBody>
      </p:sp>
    </p:spTree>
    <p:extLst>
      <p:ext uri="{BB962C8B-B14F-4D97-AF65-F5344CB8AC3E}">
        <p14:creationId xmlns:p14="http://schemas.microsoft.com/office/powerpoint/2010/main" val="835714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s://pixabay.com/fr/vomir-smiley-malheureux-ill-303484/"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wmf"/></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wmf"/><Relationship Id="rId9" Type="http://schemas.openxmlformats.org/officeDocument/2006/relationships/image" Target="../media/image12.wmf"/></Relationships>
</file>

<file path=ppt/slides/_rels/slide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49.xml"/><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26.tiff"/></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27.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32.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24.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32.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2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0887" y="490253"/>
            <a:ext cx="8726103" cy="1325563"/>
          </a:xfrm>
        </p:spPr>
        <p:txBody>
          <a:bodyPr>
            <a:normAutofit/>
          </a:bodyPr>
          <a:lstStyle/>
          <a:p>
            <a:pPr algn="ctr"/>
            <a:r>
              <a:rPr lang="fr-FR" sz="3600" b="1" dirty="0"/>
              <a:t>les agonistes-GLP-1 et les incrétines : rationnel, mécanismes, effets secondaires, dérives</a:t>
            </a:r>
          </a:p>
        </p:txBody>
      </p:sp>
      <p:pic>
        <p:nvPicPr>
          <p:cNvPr id="6" name="Image 5">
            <a:extLst>
              <a:ext uri="{FF2B5EF4-FFF2-40B4-BE49-F238E27FC236}">
                <a16:creationId xmlns:a16="http://schemas.microsoft.com/office/drawing/2014/main" id="{C20A43E2-B2EA-98DE-A038-807B3DD36CDF}"/>
              </a:ext>
            </a:extLst>
          </p:cNvPr>
          <p:cNvPicPr>
            <a:picLocks noChangeAspect="1"/>
          </p:cNvPicPr>
          <p:nvPr/>
        </p:nvPicPr>
        <p:blipFill>
          <a:blip r:embed="rId2"/>
          <a:stretch>
            <a:fillRect/>
          </a:stretch>
        </p:blipFill>
        <p:spPr>
          <a:xfrm>
            <a:off x="8875930" y="2656573"/>
            <a:ext cx="2809141" cy="3952040"/>
          </a:xfrm>
          <a:prstGeom prst="rect">
            <a:avLst/>
          </a:prstGeom>
        </p:spPr>
      </p:pic>
      <p:pic>
        <p:nvPicPr>
          <p:cNvPr id="4" name="Image 3">
            <a:extLst>
              <a:ext uri="{FF2B5EF4-FFF2-40B4-BE49-F238E27FC236}">
                <a16:creationId xmlns:a16="http://schemas.microsoft.com/office/drawing/2014/main" id="{2A71A8DC-7DDF-9486-C03B-DACB8230CB2E}"/>
              </a:ext>
            </a:extLst>
          </p:cNvPr>
          <p:cNvPicPr>
            <a:picLocks noChangeAspect="1"/>
          </p:cNvPicPr>
          <p:nvPr/>
        </p:nvPicPr>
        <p:blipFill>
          <a:blip r:embed="rId3"/>
          <a:srcRect l="6956" t="34947" r="32379" b="11439"/>
          <a:stretch>
            <a:fillRect/>
          </a:stretch>
        </p:blipFill>
        <p:spPr>
          <a:xfrm>
            <a:off x="216737" y="2419690"/>
            <a:ext cx="3921086" cy="2408128"/>
          </a:xfrm>
          <a:prstGeom prst="rect">
            <a:avLst/>
          </a:prstGeom>
        </p:spPr>
      </p:pic>
      <p:pic>
        <p:nvPicPr>
          <p:cNvPr id="5" name="Image 4">
            <a:extLst>
              <a:ext uri="{FF2B5EF4-FFF2-40B4-BE49-F238E27FC236}">
                <a16:creationId xmlns:a16="http://schemas.microsoft.com/office/drawing/2014/main" id="{B039385E-462D-DE6A-2945-3BBC3398E470}"/>
              </a:ext>
            </a:extLst>
          </p:cNvPr>
          <p:cNvPicPr>
            <a:picLocks noChangeAspect="1"/>
          </p:cNvPicPr>
          <p:nvPr/>
        </p:nvPicPr>
        <p:blipFill>
          <a:blip r:embed="rId4"/>
          <a:stretch>
            <a:fillRect/>
          </a:stretch>
        </p:blipFill>
        <p:spPr>
          <a:xfrm>
            <a:off x="5195678" y="2554765"/>
            <a:ext cx="2749534" cy="2408128"/>
          </a:xfrm>
          <a:prstGeom prst="rect">
            <a:avLst/>
          </a:prstGeom>
        </p:spPr>
      </p:pic>
      <p:pic>
        <p:nvPicPr>
          <p:cNvPr id="8" name="Image 7">
            <a:extLst>
              <a:ext uri="{FF2B5EF4-FFF2-40B4-BE49-F238E27FC236}">
                <a16:creationId xmlns:a16="http://schemas.microsoft.com/office/drawing/2014/main" id="{E2C0A326-7DD0-DF93-EED4-68B6883C220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956723" y="4962893"/>
            <a:ext cx="2362200" cy="1714500"/>
          </a:xfrm>
          <a:prstGeom prst="rect">
            <a:avLst/>
          </a:prstGeom>
        </p:spPr>
      </p:pic>
    </p:spTree>
    <p:extLst>
      <p:ext uri="{BB962C8B-B14F-4D97-AF65-F5344CB8AC3E}">
        <p14:creationId xmlns:p14="http://schemas.microsoft.com/office/powerpoint/2010/main" val="3284843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55240" t="10351" r="8246" b="10351"/>
          <a:stretch/>
        </p:blipFill>
        <p:spPr>
          <a:xfrm>
            <a:off x="577516" y="0"/>
            <a:ext cx="11063515" cy="6757715"/>
          </a:xfrm>
          <a:prstGeom prst="rect">
            <a:avLst/>
          </a:prstGeom>
        </p:spPr>
      </p:pic>
    </p:spTree>
    <p:extLst>
      <p:ext uri="{BB962C8B-B14F-4D97-AF65-F5344CB8AC3E}">
        <p14:creationId xmlns:p14="http://schemas.microsoft.com/office/powerpoint/2010/main" val="1635007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9794" name="AutoShape 2"/>
          <p:cNvCxnSpPr>
            <a:cxnSpLocks noChangeShapeType="1"/>
          </p:cNvCxnSpPr>
          <p:nvPr/>
        </p:nvCxnSpPr>
        <p:spPr bwMode="auto">
          <a:xfrm flipV="1">
            <a:off x="5303838" y="4289425"/>
            <a:ext cx="787400" cy="63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cxnSp>
        <p:nvCxnSpPr>
          <p:cNvPr id="289795" name="AutoShape 3"/>
          <p:cNvCxnSpPr>
            <a:cxnSpLocks noChangeShapeType="1"/>
            <a:stCxn id="289796" idx="2"/>
            <a:endCxn id="289801" idx="1"/>
          </p:cNvCxnSpPr>
          <p:nvPr/>
        </p:nvCxnSpPr>
        <p:spPr bwMode="auto">
          <a:xfrm rot="16200000" flipH="1">
            <a:off x="2875757" y="3218657"/>
            <a:ext cx="788988" cy="1330325"/>
          </a:xfrm>
          <a:prstGeom prst="bentConnector2">
            <a:avLst/>
          </a:prstGeom>
          <a:noFill/>
          <a:ln w="57150">
            <a:solidFill>
              <a:schemeClr val="tx1"/>
            </a:solidFill>
            <a:miter lim="800000"/>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pic>
        <p:nvPicPr>
          <p:cNvPr id="289796" name="Picture 4" descr="PlatesOfFo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5126" y="2479675"/>
            <a:ext cx="1939925" cy="1009650"/>
          </a:xfrm>
          <a:prstGeom prst="rect">
            <a:avLst/>
          </a:prstGeom>
          <a:noFill/>
          <a:extLst>
            <a:ext uri="{909E8E84-426E-40DD-AFC4-6F175D3DCCD1}">
              <a14:hiddenFill xmlns:a14="http://schemas.microsoft.com/office/drawing/2010/main">
                <a:solidFill>
                  <a:srgbClr val="FFFFFF"/>
                </a:solidFill>
              </a14:hiddenFill>
            </a:ext>
          </a:extLst>
        </p:spPr>
      </p:pic>
      <p:sp>
        <p:nvSpPr>
          <p:cNvPr id="289797" name="Text Box 5"/>
          <p:cNvSpPr txBox="1">
            <a:spLocks noChangeArrowheads="1"/>
          </p:cNvSpPr>
          <p:nvPr/>
        </p:nvSpPr>
        <p:spPr bwMode="auto">
          <a:xfrm>
            <a:off x="2131591" y="2128839"/>
            <a:ext cx="802532" cy="340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379" tIns="46689" rIns="93379" bIns="46689">
            <a:spAutoFit/>
          </a:bodyPr>
          <a:lstStyle>
            <a:lvl1pPr marL="209550" indent="-209550">
              <a:defRPr sz="4000">
                <a:solidFill>
                  <a:schemeClr val="tx1"/>
                </a:solidFill>
                <a:latin typeface="Century Gothic" panose="020B0502020202020204" pitchFamily="34" charset="0"/>
              </a:defRPr>
            </a:lvl1pPr>
            <a:lvl2pPr>
              <a:defRPr sz="4000">
                <a:solidFill>
                  <a:schemeClr val="tx1"/>
                </a:solidFill>
                <a:latin typeface="Century Gothic" panose="020B0502020202020204" pitchFamily="34" charset="0"/>
              </a:defRPr>
            </a:lvl2pPr>
            <a:lvl3pPr>
              <a:defRPr sz="4000">
                <a:solidFill>
                  <a:schemeClr val="tx1"/>
                </a:solidFill>
                <a:latin typeface="Century Gothic" panose="020B0502020202020204" pitchFamily="34" charset="0"/>
              </a:defRPr>
            </a:lvl3pPr>
            <a:lvl4pPr>
              <a:defRPr sz="4000">
                <a:solidFill>
                  <a:schemeClr val="tx1"/>
                </a:solidFill>
                <a:latin typeface="Century Gothic" panose="020B0502020202020204" pitchFamily="34" charset="0"/>
              </a:defRPr>
            </a:lvl4pPr>
            <a:lvl5pPr>
              <a:defRPr sz="4000">
                <a:solidFill>
                  <a:schemeClr val="tx1"/>
                </a:solidFill>
                <a:latin typeface="Century Gothic" panose="020B0502020202020204" pitchFamily="34" charset="0"/>
              </a:defRPr>
            </a:lvl5pPr>
            <a:lvl6pPr eaLnBrk="0" fontAlgn="base" hangingPunct="0">
              <a:spcBef>
                <a:spcPct val="0"/>
              </a:spcBef>
              <a:spcAft>
                <a:spcPct val="0"/>
              </a:spcAft>
              <a:defRPr sz="4000">
                <a:solidFill>
                  <a:schemeClr val="tx1"/>
                </a:solidFill>
                <a:latin typeface="Century Gothic" panose="020B0502020202020204" pitchFamily="34" charset="0"/>
              </a:defRPr>
            </a:lvl6pPr>
            <a:lvl7pPr eaLnBrk="0" fontAlgn="base" hangingPunct="0">
              <a:spcBef>
                <a:spcPct val="0"/>
              </a:spcBef>
              <a:spcAft>
                <a:spcPct val="0"/>
              </a:spcAft>
              <a:defRPr sz="4000">
                <a:solidFill>
                  <a:schemeClr val="tx1"/>
                </a:solidFill>
                <a:latin typeface="Century Gothic" panose="020B0502020202020204" pitchFamily="34" charset="0"/>
              </a:defRPr>
            </a:lvl7pPr>
            <a:lvl8pPr eaLnBrk="0" fontAlgn="base" hangingPunct="0">
              <a:spcBef>
                <a:spcPct val="0"/>
              </a:spcBef>
              <a:spcAft>
                <a:spcPct val="0"/>
              </a:spcAft>
              <a:defRPr sz="4000">
                <a:solidFill>
                  <a:schemeClr val="tx1"/>
                </a:solidFill>
                <a:latin typeface="Century Gothic" panose="020B0502020202020204" pitchFamily="34" charset="0"/>
              </a:defRPr>
            </a:lvl8pPr>
            <a:lvl9pPr eaLnBrk="0" fontAlgn="base" hangingPunct="0">
              <a:spcBef>
                <a:spcPct val="0"/>
              </a:spcBef>
              <a:spcAft>
                <a:spcPct val="0"/>
              </a:spcAft>
              <a:defRPr sz="4000">
                <a:solidFill>
                  <a:schemeClr val="tx1"/>
                </a:solidFill>
                <a:latin typeface="Century Gothic" panose="020B0502020202020204" pitchFamily="34" charset="0"/>
              </a:defRPr>
            </a:lvl9pPr>
          </a:lstStyle>
          <a:p>
            <a:pPr algn="ctr"/>
            <a:r>
              <a:rPr lang="en-US" altLang="fr-FR" sz="1600" b="1">
                <a:latin typeface="Arial" panose="020B0604020202020204" pitchFamily="34" charset="0"/>
                <a:cs typeface="Arial" panose="020B0604020202020204" pitchFamily="34" charset="0"/>
              </a:rPr>
              <a:t>Repas</a:t>
            </a:r>
          </a:p>
        </p:txBody>
      </p:sp>
      <p:pic>
        <p:nvPicPr>
          <p:cNvPr id="289798"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39" y="3857625"/>
            <a:ext cx="1482725"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9799" name="Text Box 7"/>
          <p:cNvSpPr txBox="1">
            <a:spLocks noChangeArrowheads="1"/>
          </p:cNvSpPr>
          <p:nvPr/>
        </p:nvSpPr>
        <p:spPr bwMode="auto">
          <a:xfrm>
            <a:off x="6249989" y="3497263"/>
            <a:ext cx="1374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r>
              <a:rPr lang="en-US" altLang="fr-FR" b="1">
                <a:latin typeface="Arial" panose="020B0604020202020204" pitchFamily="34" charset="0"/>
                <a:cs typeface="Arial" panose="020B0604020202020204" pitchFamily="34" charset="0"/>
                <a:sym typeface="Wingdings" panose="05000000000000000000" pitchFamily="2" charset="2"/>
              </a:rPr>
              <a:t></a:t>
            </a:r>
            <a:r>
              <a:rPr lang="en-US" altLang="fr-FR" b="1">
                <a:latin typeface="Arial" panose="020B0604020202020204" pitchFamily="34" charset="0"/>
                <a:cs typeface="Arial" panose="020B0604020202020204" pitchFamily="34" charset="0"/>
              </a:rPr>
              <a:t> Insuline</a:t>
            </a:r>
            <a:r>
              <a:rPr lang="en-US" altLang="fr-FR" b="1">
                <a:solidFill>
                  <a:schemeClr val="bg1"/>
                </a:solidFill>
                <a:latin typeface="Arial" panose="020B0604020202020204" pitchFamily="34" charset="0"/>
                <a:cs typeface="Arial" panose="020B0604020202020204" pitchFamily="34" charset="0"/>
              </a:rPr>
              <a:t> </a:t>
            </a:r>
            <a:endParaRPr lang="el-GR" altLang="fr-FR" sz="1400" b="1">
              <a:solidFill>
                <a:schemeClr val="bg1"/>
              </a:solidFill>
              <a:latin typeface="Arial" panose="020B0604020202020204" pitchFamily="34" charset="0"/>
              <a:cs typeface="Arial" panose="020B0604020202020204" pitchFamily="34" charset="0"/>
            </a:endParaRPr>
          </a:p>
        </p:txBody>
      </p:sp>
      <p:grpSp>
        <p:nvGrpSpPr>
          <p:cNvPr id="289800" name="Group 8"/>
          <p:cNvGrpSpPr>
            <a:grpSpLocks/>
          </p:cNvGrpSpPr>
          <p:nvPr/>
        </p:nvGrpSpPr>
        <p:grpSpPr bwMode="auto">
          <a:xfrm>
            <a:off x="3935414" y="2849563"/>
            <a:ext cx="1398587" cy="2565400"/>
            <a:chOff x="2401" y="1570"/>
            <a:chExt cx="774" cy="1364"/>
          </a:xfrm>
        </p:grpSpPr>
        <p:pic>
          <p:nvPicPr>
            <p:cNvPr id="289801" name="Picture 9" descr="Tube_Digestif_TIF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 y="1725"/>
              <a:ext cx="748" cy="1209"/>
            </a:xfrm>
            <a:prstGeom prst="rect">
              <a:avLst/>
            </a:prstGeom>
            <a:noFill/>
            <a:extLst>
              <a:ext uri="{909E8E84-426E-40DD-AFC4-6F175D3DCCD1}">
                <a14:hiddenFill xmlns:a14="http://schemas.microsoft.com/office/drawing/2010/main">
                  <a:solidFill>
                    <a:srgbClr val="FFFFFF"/>
                  </a:solidFill>
                </a14:hiddenFill>
              </a:ext>
            </a:extLst>
          </p:spPr>
        </p:pic>
        <p:pic>
          <p:nvPicPr>
            <p:cNvPr id="289802" name="Picture 10" descr="GPL_1_TIF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06" y="1570"/>
              <a:ext cx="669" cy="804"/>
            </a:xfrm>
            <a:prstGeom prst="rect">
              <a:avLst/>
            </a:prstGeom>
            <a:noFill/>
            <a:extLst>
              <a:ext uri="{909E8E84-426E-40DD-AFC4-6F175D3DCCD1}">
                <a14:hiddenFill xmlns:a14="http://schemas.microsoft.com/office/drawing/2010/main">
                  <a:solidFill>
                    <a:srgbClr val="FFFFFF"/>
                  </a:solidFill>
                </a14:hiddenFill>
              </a:ext>
            </a:extLst>
          </p:spPr>
        </p:pic>
        <p:sp>
          <p:nvSpPr>
            <p:cNvPr id="289803" name="Text Box 11"/>
            <p:cNvSpPr txBox="1">
              <a:spLocks noChangeArrowheads="1"/>
            </p:cNvSpPr>
            <p:nvPr/>
          </p:nvSpPr>
          <p:spPr bwMode="auto">
            <a:xfrm>
              <a:off x="2779" y="2142"/>
              <a:ext cx="244" cy="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600" tIns="3600" rIns="3600" bIns="3600">
              <a:spAutoFit/>
            </a:bodyPr>
            <a:lstStyle/>
            <a:p>
              <a:pPr algn="ctr" eaLnBrk="1" hangingPunct="1"/>
              <a:r>
                <a:rPr lang="en-US" altLang="fr-FR" sz="1400" b="1">
                  <a:latin typeface="Arial Narrow" panose="020B0606020202030204" pitchFamily="34" charset="0"/>
                  <a:cs typeface="Arial" panose="020B0604020202020204" pitchFamily="34" charset="0"/>
                </a:rPr>
                <a:t>GLP-1</a:t>
              </a:r>
            </a:p>
          </p:txBody>
        </p:sp>
      </p:grpSp>
      <p:cxnSp>
        <p:nvCxnSpPr>
          <p:cNvPr id="289804" name="AutoShape 12"/>
          <p:cNvCxnSpPr>
            <a:cxnSpLocks noChangeShapeType="1"/>
          </p:cNvCxnSpPr>
          <p:nvPr/>
        </p:nvCxnSpPr>
        <p:spPr bwMode="auto">
          <a:xfrm flipV="1">
            <a:off x="7824788" y="4211638"/>
            <a:ext cx="787400" cy="63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cxnSp>
        <p:nvCxnSpPr>
          <p:cNvPr id="289805" name="AutoShape 13"/>
          <p:cNvCxnSpPr>
            <a:cxnSpLocks noChangeShapeType="1"/>
          </p:cNvCxnSpPr>
          <p:nvPr/>
        </p:nvCxnSpPr>
        <p:spPr bwMode="auto">
          <a:xfrm>
            <a:off x="8904288" y="4146550"/>
            <a:ext cx="139700" cy="2095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sp>
        <p:nvSpPr>
          <p:cNvPr id="289806" name="Text Box 14"/>
          <p:cNvSpPr txBox="1">
            <a:spLocks noChangeArrowheads="1"/>
          </p:cNvSpPr>
          <p:nvPr/>
        </p:nvSpPr>
        <p:spPr bwMode="auto">
          <a:xfrm>
            <a:off x="9048751" y="4073526"/>
            <a:ext cx="12239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fr-FR" altLang="fr-FR" b="1">
                <a:latin typeface="Arial" panose="020B0604020202020204" pitchFamily="34" charset="0"/>
                <a:cs typeface="Arial" panose="020B0604020202020204" pitchFamily="34" charset="0"/>
              </a:rPr>
              <a:t>Glycémie</a:t>
            </a:r>
          </a:p>
        </p:txBody>
      </p:sp>
      <p:sp>
        <p:nvSpPr>
          <p:cNvPr id="289807" name="Text Box 15"/>
          <p:cNvSpPr txBox="1">
            <a:spLocks noChangeArrowheads="1"/>
          </p:cNvSpPr>
          <p:nvPr/>
        </p:nvSpPr>
        <p:spPr bwMode="auto">
          <a:xfrm>
            <a:off x="4295776" y="5441950"/>
            <a:ext cx="642059" cy="222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sz="1400" b="1" i="1">
                <a:solidFill>
                  <a:srgbClr val="0000FF"/>
                </a:solidFill>
                <a:latin typeface="Arial" panose="020B0604020202020204" pitchFamily="34" charset="0"/>
                <a:cs typeface="Arial" panose="020B0604020202020204" pitchFamily="34" charset="0"/>
              </a:rPr>
              <a:t>Intestin</a:t>
            </a:r>
          </a:p>
        </p:txBody>
      </p:sp>
      <p:sp>
        <p:nvSpPr>
          <p:cNvPr id="289808" name="Rectangle 16"/>
          <p:cNvSpPr>
            <a:spLocks noChangeArrowheads="1"/>
          </p:cNvSpPr>
          <p:nvPr/>
        </p:nvSpPr>
        <p:spPr bwMode="auto">
          <a:xfrm>
            <a:off x="6096001" y="3425825"/>
            <a:ext cx="1655763" cy="1900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89809" name="Text Box 17"/>
          <p:cNvSpPr txBox="1">
            <a:spLocks noChangeArrowheads="1"/>
          </p:cNvSpPr>
          <p:nvPr/>
        </p:nvSpPr>
        <p:spPr bwMode="auto">
          <a:xfrm>
            <a:off x="1774826" y="260350"/>
            <a:ext cx="77771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fr-FR" altLang="fr-FR" sz="2800" b="1">
                <a:latin typeface="Arial" panose="020B0604020202020204" pitchFamily="34" charset="0"/>
                <a:cs typeface="Arial" panose="020B0604020202020204" pitchFamily="34" charset="0"/>
              </a:rPr>
              <a:t>Le rationnel des médicaments « incrétine »  le GLP1 en physiologie</a:t>
            </a:r>
          </a:p>
        </p:txBody>
      </p:sp>
      <p:sp>
        <p:nvSpPr>
          <p:cNvPr id="289810" name="Line 18"/>
          <p:cNvSpPr>
            <a:spLocks noChangeShapeType="1"/>
          </p:cNvSpPr>
          <p:nvPr/>
        </p:nvSpPr>
        <p:spPr bwMode="auto">
          <a:xfrm>
            <a:off x="1919288" y="1412875"/>
            <a:ext cx="7345362" cy="0"/>
          </a:xfrm>
          <a:prstGeom prst="line">
            <a:avLst/>
          </a:prstGeom>
          <a:noFill/>
          <a:ln w="57150" cmpd="thinThick">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89811" name="Text Box 19"/>
          <p:cNvSpPr txBox="1">
            <a:spLocks noChangeArrowheads="1"/>
          </p:cNvSpPr>
          <p:nvPr/>
        </p:nvSpPr>
        <p:spPr bwMode="auto">
          <a:xfrm>
            <a:off x="1919289" y="5805488"/>
            <a:ext cx="21605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fr-FR" altLang="fr-FR" sz="1600" b="1">
                <a:latin typeface="Arial" panose="020B0604020202020204" pitchFamily="34" charset="0"/>
                <a:cs typeface="Arial" panose="020B0604020202020204" pitchFamily="34" charset="0"/>
              </a:rPr>
              <a:t>le concept incrétine</a:t>
            </a:r>
          </a:p>
        </p:txBody>
      </p:sp>
      <p:sp>
        <p:nvSpPr>
          <p:cNvPr id="289812" name="Text Box 20"/>
          <p:cNvSpPr txBox="1">
            <a:spLocks noChangeArrowheads="1"/>
          </p:cNvSpPr>
          <p:nvPr/>
        </p:nvSpPr>
        <p:spPr bwMode="auto">
          <a:xfrm>
            <a:off x="6816726" y="4581525"/>
            <a:ext cx="803963" cy="222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sz="1400" b="1" i="1">
                <a:solidFill>
                  <a:srgbClr val="0000FF"/>
                </a:solidFill>
                <a:latin typeface="Arial" panose="020B0604020202020204" pitchFamily="34" charset="0"/>
                <a:cs typeface="Arial" panose="020B0604020202020204" pitchFamily="34" charset="0"/>
              </a:rPr>
              <a:t>Pancreas</a:t>
            </a:r>
          </a:p>
        </p:txBody>
      </p:sp>
      <p:sp>
        <p:nvSpPr>
          <p:cNvPr id="289813" name="Text Box 21"/>
          <p:cNvSpPr txBox="1">
            <a:spLocks noChangeArrowheads="1"/>
          </p:cNvSpPr>
          <p:nvPr/>
        </p:nvSpPr>
        <p:spPr bwMode="auto">
          <a:xfrm>
            <a:off x="6262688" y="4821238"/>
            <a:ext cx="1428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r>
              <a:rPr lang="en-US" altLang="fr-FR" b="1">
                <a:latin typeface="Arial" panose="020B0604020202020204" pitchFamily="34" charset="0"/>
                <a:cs typeface="Arial" panose="020B0604020202020204" pitchFamily="34" charset="0"/>
              </a:rPr>
              <a:t>  Glucagon</a:t>
            </a:r>
            <a:r>
              <a:rPr lang="en-US" altLang="fr-FR" b="1">
                <a:solidFill>
                  <a:schemeClr val="bg1"/>
                </a:solidFill>
                <a:latin typeface="Arial" panose="020B0604020202020204" pitchFamily="34" charset="0"/>
                <a:cs typeface="Arial" panose="020B0604020202020204" pitchFamily="34" charset="0"/>
              </a:rPr>
              <a:t> </a:t>
            </a:r>
            <a:endParaRPr lang="el-GR" altLang="fr-FR" sz="1400" b="1">
              <a:solidFill>
                <a:schemeClr val="bg1"/>
              </a:solidFill>
              <a:latin typeface="Arial" panose="020B0604020202020204" pitchFamily="34" charset="0"/>
              <a:cs typeface="Arial" panose="020B0604020202020204" pitchFamily="34" charset="0"/>
            </a:endParaRPr>
          </a:p>
        </p:txBody>
      </p:sp>
      <p:cxnSp>
        <p:nvCxnSpPr>
          <p:cNvPr id="289814" name="AutoShape 22"/>
          <p:cNvCxnSpPr>
            <a:cxnSpLocks noChangeShapeType="1"/>
          </p:cNvCxnSpPr>
          <p:nvPr/>
        </p:nvCxnSpPr>
        <p:spPr bwMode="auto">
          <a:xfrm>
            <a:off x="6270625" y="4887913"/>
            <a:ext cx="139700" cy="2095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sp>
        <p:nvSpPr>
          <p:cNvPr id="289815" name="Text Box 23"/>
          <p:cNvSpPr txBox="1">
            <a:spLocks noChangeArrowheads="1"/>
          </p:cNvSpPr>
          <p:nvPr/>
        </p:nvSpPr>
        <p:spPr bwMode="auto">
          <a:xfrm>
            <a:off x="7889875" y="5888039"/>
            <a:ext cx="213360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sz="1600">
                <a:latin typeface="Arial Narrow" panose="020B0606020202030204" pitchFamily="34" charset="0"/>
                <a:cs typeface="Arial" panose="020B0604020202020204" pitchFamily="34" charset="0"/>
                <a:sym typeface="Wingdings 3" panose="05040102010807070707" pitchFamily="18" charset="2"/>
              </a:rPr>
              <a:t> </a:t>
            </a:r>
            <a:r>
              <a:rPr lang="en-US" altLang="fr-FR" sz="1600">
                <a:latin typeface="Arial Narrow" panose="020B0606020202030204" pitchFamily="34" charset="0"/>
                <a:cs typeface="Arial" panose="020B0604020202020204" pitchFamily="34" charset="0"/>
              </a:rPr>
              <a:t>Biosynthèse de l’insuline</a:t>
            </a:r>
          </a:p>
          <a:p>
            <a:pPr eaLnBrk="1" hangingPunct="1"/>
            <a:r>
              <a:rPr lang="en-US" altLang="fr-FR" sz="1600">
                <a:latin typeface="Arial Narrow" panose="020B0606020202030204" pitchFamily="34" charset="0"/>
                <a:cs typeface="Arial" panose="020B0604020202020204" pitchFamily="34" charset="0"/>
                <a:sym typeface="Wingdings 3" panose="05040102010807070707" pitchFamily="18" charset="2"/>
              </a:rPr>
              <a:t> </a:t>
            </a:r>
            <a:r>
              <a:rPr lang="en-US" altLang="fr-FR" sz="1600">
                <a:latin typeface="Arial Narrow" panose="020B0606020202030204" pitchFamily="34" charset="0"/>
                <a:cs typeface="Arial" panose="020B0604020202020204" pitchFamily="34" charset="0"/>
              </a:rPr>
              <a:t>Prolifération des cellules </a:t>
            </a:r>
            <a:r>
              <a:rPr lang="el-GR" altLang="fr-FR" sz="1600">
                <a:latin typeface="Arial Narrow" panose="020B0606020202030204" pitchFamily="34" charset="0"/>
                <a:ea typeface="Batang" pitchFamily="18" charset="-127"/>
                <a:cs typeface="Arial" panose="020B0604020202020204" pitchFamily="34" charset="0"/>
              </a:rPr>
              <a:t>β</a:t>
            </a:r>
            <a:endParaRPr lang="en-US" altLang="fr-FR" sz="1600">
              <a:latin typeface="Arial Narrow" panose="020B0606020202030204" pitchFamily="34" charset="0"/>
              <a:cs typeface="Arial" panose="020B0604020202020204" pitchFamily="34" charset="0"/>
            </a:endParaRPr>
          </a:p>
          <a:p>
            <a:pPr eaLnBrk="1" hangingPunct="1"/>
            <a:r>
              <a:rPr lang="en-US" altLang="fr-FR" sz="1600">
                <a:latin typeface="Arial Narrow" panose="020B0606020202030204" pitchFamily="34" charset="0"/>
                <a:cs typeface="Arial" panose="020B0604020202020204" pitchFamily="34" charset="0"/>
                <a:sym typeface="Wingdings 3" panose="05040102010807070707" pitchFamily="18" charset="2"/>
              </a:rPr>
              <a:t></a:t>
            </a:r>
            <a:r>
              <a:rPr lang="en-US" altLang="fr-FR" sz="1600">
                <a:latin typeface="Arial Narrow" panose="020B0606020202030204" pitchFamily="34" charset="0"/>
                <a:cs typeface="Arial" panose="020B0604020202020204" pitchFamily="34" charset="0"/>
              </a:rPr>
              <a:t> Apoptose des cellules </a:t>
            </a:r>
            <a:r>
              <a:rPr lang="el-GR" altLang="fr-FR" sz="1600">
                <a:latin typeface="Arial Narrow" panose="020B0606020202030204" pitchFamily="34" charset="0"/>
                <a:ea typeface="Batang" pitchFamily="18" charset="-127"/>
              </a:rPr>
              <a:t>β</a:t>
            </a:r>
            <a:endParaRPr lang="en-US" altLang="fr-FR" sz="1600">
              <a:latin typeface="Arial Narrow" panose="020B0606020202030204" pitchFamily="34" charset="0"/>
              <a:ea typeface="Batang" pitchFamily="18" charset="-127"/>
            </a:endParaRPr>
          </a:p>
        </p:txBody>
      </p:sp>
      <p:grpSp>
        <p:nvGrpSpPr>
          <p:cNvPr id="289816" name="Group 24"/>
          <p:cNvGrpSpPr>
            <a:grpSpLocks/>
          </p:cNvGrpSpPr>
          <p:nvPr/>
        </p:nvGrpSpPr>
        <p:grpSpPr bwMode="auto">
          <a:xfrm>
            <a:off x="7753352" y="5210176"/>
            <a:ext cx="1994707" cy="587375"/>
            <a:chOff x="3406" y="3300"/>
            <a:chExt cx="1105" cy="311"/>
          </a:xfrm>
        </p:grpSpPr>
        <p:sp>
          <p:nvSpPr>
            <p:cNvPr id="289817" name="Text Box 25"/>
            <p:cNvSpPr txBox="1">
              <a:spLocks noChangeArrowheads="1"/>
            </p:cNvSpPr>
            <p:nvPr/>
          </p:nvSpPr>
          <p:spPr bwMode="auto">
            <a:xfrm>
              <a:off x="3504" y="3300"/>
              <a:ext cx="1007" cy="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sz="1600">
                  <a:latin typeface="Arial Narrow" panose="020B0606020202030204" pitchFamily="34" charset="0"/>
                  <a:cs typeface="Arial" panose="020B0604020202020204" pitchFamily="34" charset="0"/>
                  <a:sym typeface="Wingdings 3" panose="05040102010807070707" pitchFamily="18" charset="2"/>
                </a:rPr>
                <a:t> </a:t>
              </a:r>
              <a:r>
                <a:rPr lang="en-US" altLang="fr-FR" sz="1600">
                  <a:latin typeface="Arial Narrow" panose="020B0606020202030204" pitchFamily="34" charset="0"/>
                  <a:cs typeface="Arial" panose="020B0604020202020204" pitchFamily="34" charset="0"/>
                </a:rPr>
                <a:t>Insulino sécrètion</a:t>
              </a:r>
            </a:p>
            <a:p>
              <a:pPr eaLnBrk="1" hangingPunct="1"/>
              <a:r>
                <a:rPr lang="en-US" altLang="fr-FR" sz="1600">
                  <a:latin typeface="Arial Narrow" panose="020B0606020202030204" pitchFamily="34" charset="0"/>
                  <a:cs typeface="Arial" panose="020B0604020202020204" pitchFamily="34" charset="0"/>
                  <a:sym typeface="Wingdings 3" panose="05040102010807070707" pitchFamily="18" charset="2"/>
                </a:rPr>
                <a:t></a:t>
              </a:r>
              <a:r>
                <a:rPr lang="en-US" altLang="fr-FR" sz="1600">
                  <a:latin typeface="Arial Narrow" panose="020B0606020202030204" pitchFamily="34" charset="0"/>
                  <a:cs typeface="Arial" panose="020B0604020202020204" pitchFamily="34" charset="0"/>
                </a:rPr>
                <a:t> sécrètion de glucagon</a:t>
              </a:r>
            </a:p>
          </p:txBody>
        </p:sp>
        <p:sp>
          <p:nvSpPr>
            <p:cNvPr id="289818" name="AutoShape 26"/>
            <p:cNvSpPr>
              <a:spLocks/>
            </p:cNvSpPr>
            <p:nvPr/>
          </p:nvSpPr>
          <p:spPr bwMode="auto">
            <a:xfrm>
              <a:off x="3406" y="3336"/>
              <a:ext cx="71" cy="275"/>
            </a:xfrm>
            <a:prstGeom prst="leftBrace">
              <a:avLst>
                <a:gd name="adj1" fmla="val 32277"/>
                <a:gd name="adj2" fmla="val 50000"/>
              </a:avLst>
            </a:prstGeom>
            <a:noFill/>
            <a:ln w="12700">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CA" altLang="fr-FR" sz="2000">
                <a:latin typeface="Arial Narrow" panose="020B0606020202030204" pitchFamily="34" charset="0"/>
                <a:cs typeface="Arial" panose="020B0604020202020204" pitchFamily="34" charset="0"/>
              </a:endParaRPr>
            </a:p>
          </p:txBody>
        </p:sp>
      </p:grpSp>
    </p:spTree>
    <p:extLst>
      <p:ext uri="{BB962C8B-B14F-4D97-AF65-F5344CB8AC3E}">
        <p14:creationId xmlns:p14="http://schemas.microsoft.com/office/powerpoint/2010/main" val="3093577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898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1842" name="AutoShape 2"/>
          <p:cNvCxnSpPr>
            <a:cxnSpLocks noChangeShapeType="1"/>
          </p:cNvCxnSpPr>
          <p:nvPr/>
        </p:nvCxnSpPr>
        <p:spPr bwMode="auto">
          <a:xfrm flipV="1">
            <a:off x="5303838" y="4289425"/>
            <a:ext cx="787400" cy="63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cxnSp>
        <p:nvCxnSpPr>
          <p:cNvPr id="291843" name="AutoShape 3"/>
          <p:cNvCxnSpPr>
            <a:cxnSpLocks noChangeShapeType="1"/>
            <a:stCxn id="291844" idx="2"/>
            <a:endCxn id="291849" idx="1"/>
          </p:cNvCxnSpPr>
          <p:nvPr/>
        </p:nvCxnSpPr>
        <p:spPr bwMode="auto">
          <a:xfrm rot="16200000" flipH="1">
            <a:off x="2790032" y="3304382"/>
            <a:ext cx="835025" cy="1204912"/>
          </a:xfrm>
          <a:prstGeom prst="bentConnector2">
            <a:avLst/>
          </a:prstGeom>
          <a:noFill/>
          <a:ln w="57150">
            <a:solidFill>
              <a:schemeClr val="tx1"/>
            </a:solidFill>
            <a:miter lim="800000"/>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pic>
        <p:nvPicPr>
          <p:cNvPr id="291844" name="Picture 4" descr="PlatesOfFoo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5126" y="2479675"/>
            <a:ext cx="1939925" cy="1009650"/>
          </a:xfrm>
          <a:prstGeom prst="rect">
            <a:avLst/>
          </a:prstGeom>
          <a:noFill/>
          <a:extLst>
            <a:ext uri="{909E8E84-426E-40DD-AFC4-6F175D3DCCD1}">
              <a14:hiddenFill xmlns:a14="http://schemas.microsoft.com/office/drawing/2010/main">
                <a:solidFill>
                  <a:srgbClr val="FFFFFF"/>
                </a:solidFill>
              </a14:hiddenFill>
            </a:ext>
          </a:extLst>
        </p:spPr>
      </p:pic>
      <p:sp>
        <p:nvSpPr>
          <p:cNvPr id="291845" name="Text Box 5"/>
          <p:cNvSpPr txBox="1">
            <a:spLocks noChangeArrowheads="1"/>
          </p:cNvSpPr>
          <p:nvPr/>
        </p:nvSpPr>
        <p:spPr bwMode="auto">
          <a:xfrm>
            <a:off x="2131591" y="2128839"/>
            <a:ext cx="802532" cy="340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379" tIns="46689" rIns="93379" bIns="46689">
            <a:spAutoFit/>
          </a:bodyPr>
          <a:lstStyle>
            <a:lvl1pPr marL="209550" indent="-209550">
              <a:defRPr sz="4000">
                <a:solidFill>
                  <a:schemeClr val="tx1"/>
                </a:solidFill>
                <a:latin typeface="Century Gothic" panose="020B0502020202020204" pitchFamily="34" charset="0"/>
              </a:defRPr>
            </a:lvl1pPr>
            <a:lvl2pPr>
              <a:defRPr sz="4000">
                <a:solidFill>
                  <a:schemeClr val="tx1"/>
                </a:solidFill>
                <a:latin typeface="Century Gothic" panose="020B0502020202020204" pitchFamily="34" charset="0"/>
              </a:defRPr>
            </a:lvl2pPr>
            <a:lvl3pPr>
              <a:defRPr sz="4000">
                <a:solidFill>
                  <a:schemeClr val="tx1"/>
                </a:solidFill>
                <a:latin typeface="Century Gothic" panose="020B0502020202020204" pitchFamily="34" charset="0"/>
              </a:defRPr>
            </a:lvl3pPr>
            <a:lvl4pPr>
              <a:defRPr sz="4000">
                <a:solidFill>
                  <a:schemeClr val="tx1"/>
                </a:solidFill>
                <a:latin typeface="Century Gothic" panose="020B0502020202020204" pitchFamily="34" charset="0"/>
              </a:defRPr>
            </a:lvl4pPr>
            <a:lvl5pPr>
              <a:defRPr sz="4000">
                <a:solidFill>
                  <a:schemeClr val="tx1"/>
                </a:solidFill>
                <a:latin typeface="Century Gothic" panose="020B0502020202020204" pitchFamily="34" charset="0"/>
              </a:defRPr>
            </a:lvl5pPr>
            <a:lvl6pPr eaLnBrk="0" fontAlgn="base" hangingPunct="0">
              <a:spcBef>
                <a:spcPct val="0"/>
              </a:spcBef>
              <a:spcAft>
                <a:spcPct val="0"/>
              </a:spcAft>
              <a:defRPr sz="4000">
                <a:solidFill>
                  <a:schemeClr val="tx1"/>
                </a:solidFill>
                <a:latin typeface="Century Gothic" panose="020B0502020202020204" pitchFamily="34" charset="0"/>
              </a:defRPr>
            </a:lvl6pPr>
            <a:lvl7pPr eaLnBrk="0" fontAlgn="base" hangingPunct="0">
              <a:spcBef>
                <a:spcPct val="0"/>
              </a:spcBef>
              <a:spcAft>
                <a:spcPct val="0"/>
              </a:spcAft>
              <a:defRPr sz="4000">
                <a:solidFill>
                  <a:schemeClr val="tx1"/>
                </a:solidFill>
                <a:latin typeface="Century Gothic" panose="020B0502020202020204" pitchFamily="34" charset="0"/>
              </a:defRPr>
            </a:lvl7pPr>
            <a:lvl8pPr eaLnBrk="0" fontAlgn="base" hangingPunct="0">
              <a:spcBef>
                <a:spcPct val="0"/>
              </a:spcBef>
              <a:spcAft>
                <a:spcPct val="0"/>
              </a:spcAft>
              <a:defRPr sz="4000">
                <a:solidFill>
                  <a:schemeClr val="tx1"/>
                </a:solidFill>
                <a:latin typeface="Century Gothic" panose="020B0502020202020204" pitchFamily="34" charset="0"/>
              </a:defRPr>
            </a:lvl8pPr>
            <a:lvl9pPr eaLnBrk="0" fontAlgn="base" hangingPunct="0">
              <a:spcBef>
                <a:spcPct val="0"/>
              </a:spcBef>
              <a:spcAft>
                <a:spcPct val="0"/>
              </a:spcAft>
              <a:defRPr sz="4000">
                <a:solidFill>
                  <a:schemeClr val="tx1"/>
                </a:solidFill>
                <a:latin typeface="Century Gothic" panose="020B0502020202020204" pitchFamily="34" charset="0"/>
              </a:defRPr>
            </a:lvl9pPr>
          </a:lstStyle>
          <a:p>
            <a:pPr algn="ctr"/>
            <a:r>
              <a:rPr lang="en-US" altLang="fr-FR" sz="1600" b="1">
                <a:latin typeface="Arial" panose="020B0604020202020204" pitchFamily="34" charset="0"/>
                <a:cs typeface="Arial" panose="020B0604020202020204" pitchFamily="34" charset="0"/>
              </a:rPr>
              <a:t>Repas</a:t>
            </a:r>
          </a:p>
        </p:txBody>
      </p:sp>
      <p:pic>
        <p:nvPicPr>
          <p:cNvPr id="291846"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39" y="3857625"/>
            <a:ext cx="1482725"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1847" name="Text Box 7"/>
          <p:cNvSpPr txBox="1">
            <a:spLocks noChangeArrowheads="1"/>
          </p:cNvSpPr>
          <p:nvPr/>
        </p:nvSpPr>
        <p:spPr bwMode="auto">
          <a:xfrm>
            <a:off x="6249989" y="3497263"/>
            <a:ext cx="1374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r>
              <a:rPr lang="en-US" altLang="fr-FR" b="1">
                <a:latin typeface="Arial" panose="020B0604020202020204" pitchFamily="34" charset="0"/>
                <a:cs typeface="Arial" panose="020B0604020202020204" pitchFamily="34" charset="0"/>
                <a:sym typeface="Wingdings" panose="05000000000000000000" pitchFamily="2" charset="2"/>
              </a:rPr>
              <a:t></a:t>
            </a:r>
            <a:r>
              <a:rPr lang="en-US" altLang="fr-FR" b="1">
                <a:latin typeface="Arial" panose="020B0604020202020204" pitchFamily="34" charset="0"/>
                <a:cs typeface="Arial" panose="020B0604020202020204" pitchFamily="34" charset="0"/>
              </a:rPr>
              <a:t> Insuline</a:t>
            </a:r>
            <a:r>
              <a:rPr lang="en-US" altLang="fr-FR" b="1">
                <a:solidFill>
                  <a:schemeClr val="bg1"/>
                </a:solidFill>
                <a:latin typeface="Arial" panose="020B0604020202020204" pitchFamily="34" charset="0"/>
                <a:cs typeface="Arial" panose="020B0604020202020204" pitchFamily="34" charset="0"/>
              </a:rPr>
              <a:t> </a:t>
            </a:r>
            <a:endParaRPr lang="el-GR" altLang="fr-FR" sz="1400" b="1">
              <a:solidFill>
                <a:schemeClr val="bg1"/>
              </a:solidFill>
              <a:latin typeface="Arial" panose="020B0604020202020204" pitchFamily="34" charset="0"/>
              <a:cs typeface="Arial" panose="020B0604020202020204" pitchFamily="34" charset="0"/>
            </a:endParaRPr>
          </a:p>
        </p:txBody>
      </p:sp>
      <p:grpSp>
        <p:nvGrpSpPr>
          <p:cNvPr id="291848" name="Group 8"/>
          <p:cNvGrpSpPr>
            <a:grpSpLocks/>
          </p:cNvGrpSpPr>
          <p:nvPr/>
        </p:nvGrpSpPr>
        <p:grpSpPr bwMode="auto">
          <a:xfrm>
            <a:off x="3810000" y="2895600"/>
            <a:ext cx="1398588" cy="2565400"/>
            <a:chOff x="2401" y="1570"/>
            <a:chExt cx="774" cy="1364"/>
          </a:xfrm>
        </p:grpSpPr>
        <p:pic>
          <p:nvPicPr>
            <p:cNvPr id="291849" name="Picture 9" descr="Tube_Digestif_TIF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1" y="1725"/>
              <a:ext cx="748" cy="1209"/>
            </a:xfrm>
            <a:prstGeom prst="rect">
              <a:avLst/>
            </a:prstGeom>
            <a:noFill/>
            <a:extLst>
              <a:ext uri="{909E8E84-426E-40DD-AFC4-6F175D3DCCD1}">
                <a14:hiddenFill xmlns:a14="http://schemas.microsoft.com/office/drawing/2010/main">
                  <a:solidFill>
                    <a:srgbClr val="FFFFFF"/>
                  </a:solidFill>
                </a14:hiddenFill>
              </a:ext>
            </a:extLst>
          </p:spPr>
        </p:pic>
        <p:pic>
          <p:nvPicPr>
            <p:cNvPr id="291850" name="Picture 10" descr="GPL_1_TIF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06" y="1570"/>
              <a:ext cx="669" cy="804"/>
            </a:xfrm>
            <a:prstGeom prst="rect">
              <a:avLst/>
            </a:prstGeom>
            <a:noFill/>
            <a:extLst>
              <a:ext uri="{909E8E84-426E-40DD-AFC4-6F175D3DCCD1}">
                <a14:hiddenFill xmlns:a14="http://schemas.microsoft.com/office/drawing/2010/main">
                  <a:solidFill>
                    <a:srgbClr val="FFFFFF"/>
                  </a:solidFill>
                </a14:hiddenFill>
              </a:ext>
            </a:extLst>
          </p:spPr>
        </p:pic>
        <p:sp>
          <p:nvSpPr>
            <p:cNvPr id="291851" name="Text Box 11"/>
            <p:cNvSpPr txBox="1">
              <a:spLocks noChangeArrowheads="1"/>
            </p:cNvSpPr>
            <p:nvPr/>
          </p:nvSpPr>
          <p:spPr bwMode="auto">
            <a:xfrm>
              <a:off x="2779" y="2142"/>
              <a:ext cx="244" cy="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33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600" tIns="3600" rIns="3600" bIns="3600">
              <a:spAutoFit/>
            </a:bodyPr>
            <a:lstStyle/>
            <a:p>
              <a:pPr algn="ctr" eaLnBrk="1" hangingPunct="1"/>
              <a:r>
                <a:rPr lang="en-US" altLang="fr-FR" sz="1400" b="1">
                  <a:latin typeface="Arial Narrow" panose="020B0606020202030204" pitchFamily="34" charset="0"/>
                  <a:cs typeface="Arial" panose="020B0604020202020204" pitchFamily="34" charset="0"/>
                </a:rPr>
                <a:t>GLP-1</a:t>
              </a:r>
            </a:p>
          </p:txBody>
        </p:sp>
      </p:grpSp>
      <p:cxnSp>
        <p:nvCxnSpPr>
          <p:cNvPr id="291852" name="AutoShape 12"/>
          <p:cNvCxnSpPr>
            <a:cxnSpLocks noChangeShapeType="1"/>
          </p:cNvCxnSpPr>
          <p:nvPr/>
        </p:nvCxnSpPr>
        <p:spPr bwMode="auto">
          <a:xfrm flipV="1">
            <a:off x="7824788" y="4211638"/>
            <a:ext cx="787400" cy="63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cxnSp>
        <p:nvCxnSpPr>
          <p:cNvPr id="291853" name="AutoShape 13"/>
          <p:cNvCxnSpPr>
            <a:cxnSpLocks noChangeShapeType="1"/>
          </p:cNvCxnSpPr>
          <p:nvPr/>
        </p:nvCxnSpPr>
        <p:spPr bwMode="auto">
          <a:xfrm>
            <a:off x="8904288" y="4146550"/>
            <a:ext cx="139700" cy="2095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sp>
        <p:nvSpPr>
          <p:cNvPr id="291854" name="Text Box 14"/>
          <p:cNvSpPr txBox="1">
            <a:spLocks noChangeArrowheads="1"/>
          </p:cNvSpPr>
          <p:nvPr/>
        </p:nvSpPr>
        <p:spPr bwMode="auto">
          <a:xfrm>
            <a:off x="9048751" y="4073526"/>
            <a:ext cx="12239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fr-FR" altLang="fr-FR" b="1">
                <a:latin typeface="Arial" panose="020B0604020202020204" pitchFamily="34" charset="0"/>
                <a:cs typeface="Arial" panose="020B0604020202020204" pitchFamily="34" charset="0"/>
              </a:rPr>
              <a:t>Glycémie</a:t>
            </a:r>
          </a:p>
        </p:txBody>
      </p:sp>
      <p:pic>
        <p:nvPicPr>
          <p:cNvPr id="291855" name="Picture 15" descr="Cerveau_TIF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35638" y="1770063"/>
            <a:ext cx="1439862" cy="1395412"/>
          </a:xfrm>
          <a:prstGeom prst="rect">
            <a:avLst/>
          </a:prstGeom>
          <a:noFill/>
          <a:extLst>
            <a:ext uri="{909E8E84-426E-40DD-AFC4-6F175D3DCCD1}">
              <a14:hiddenFill xmlns:a14="http://schemas.microsoft.com/office/drawing/2010/main">
                <a:solidFill>
                  <a:srgbClr val="FFFFFF"/>
                </a:solidFill>
              </a14:hiddenFill>
            </a:ext>
          </a:extLst>
        </p:spPr>
      </p:pic>
      <p:sp>
        <p:nvSpPr>
          <p:cNvPr id="291856" name="Text Box 16"/>
          <p:cNvSpPr txBox="1">
            <a:spLocks noChangeArrowheads="1"/>
          </p:cNvSpPr>
          <p:nvPr/>
        </p:nvSpPr>
        <p:spPr bwMode="auto">
          <a:xfrm>
            <a:off x="7464425" y="2057401"/>
            <a:ext cx="779918" cy="28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b="1">
                <a:latin typeface="Arial" panose="020B0604020202020204" pitchFamily="34" charset="0"/>
                <a:cs typeface="Arial" panose="020B0604020202020204" pitchFamily="34" charset="0"/>
              </a:rPr>
              <a:t>App</a:t>
            </a:r>
            <a:r>
              <a:rPr lang="en-US" altLang="fr-FR" b="1">
                <a:latin typeface="Arial Narrow" panose="020B0606020202030204" pitchFamily="34" charset="0"/>
                <a:cs typeface="Arial" panose="020B0604020202020204" pitchFamily="34" charset="0"/>
              </a:rPr>
              <a:t>é</a:t>
            </a:r>
            <a:r>
              <a:rPr lang="en-US" altLang="fr-FR" b="1">
                <a:latin typeface="Arial" panose="020B0604020202020204" pitchFamily="34" charset="0"/>
                <a:cs typeface="Arial" panose="020B0604020202020204" pitchFamily="34" charset="0"/>
              </a:rPr>
              <a:t>tit</a:t>
            </a:r>
          </a:p>
        </p:txBody>
      </p:sp>
      <p:sp>
        <p:nvSpPr>
          <p:cNvPr id="291857" name="Text Box 17"/>
          <p:cNvSpPr txBox="1">
            <a:spLocks noChangeArrowheads="1"/>
          </p:cNvSpPr>
          <p:nvPr/>
        </p:nvSpPr>
        <p:spPr bwMode="auto">
          <a:xfrm>
            <a:off x="6324600" y="1600200"/>
            <a:ext cx="683738" cy="222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sz="1400" i="1">
                <a:solidFill>
                  <a:srgbClr val="0066FF"/>
                </a:solidFill>
                <a:latin typeface="Arial" panose="020B0604020202020204" pitchFamily="34" charset="0"/>
                <a:cs typeface="Arial" panose="020B0604020202020204" pitchFamily="34" charset="0"/>
              </a:rPr>
              <a:t>Cerveau</a:t>
            </a:r>
          </a:p>
        </p:txBody>
      </p:sp>
      <p:sp>
        <p:nvSpPr>
          <p:cNvPr id="291858" name="Text Box 18"/>
          <p:cNvSpPr txBox="1">
            <a:spLocks noChangeArrowheads="1"/>
          </p:cNvSpPr>
          <p:nvPr/>
        </p:nvSpPr>
        <p:spPr bwMode="auto">
          <a:xfrm>
            <a:off x="4295776" y="5441950"/>
            <a:ext cx="642059" cy="222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sz="1400" b="1" i="1">
                <a:solidFill>
                  <a:srgbClr val="0000FF"/>
                </a:solidFill>
                <a:latin typeface="Arial" panose="020B0604020202020204" pitchFamily="34" charset="0"/>
                <a:cs typeface="Arial" panose="020B0604020202020204" pitchFamily="34" charset="0"/>
              </a:rPr>
              <a:t>Intestin</a:t>
            </a:r>
          </a:p>
        </p:txBody>
      </p:sp>
      <p:cxnSp>
        <p:nvCxnSpPr>
          <p:cNvPr id="291859" name="AutoShape 19"/>
          <p:cNvCxnSpPr>
            <a:cxnSpLocks noChangeShapeType="1"/>
          </p:cNvCxnSpPr>
          <p:nvPr/>
        </p:nvCxnSpPr>
        <p:spPr bwMode="auto">
          <a:xfrm flipV="1">
            <a:off x="5232400" y="2633664"/>
            <a:ext cx="647700" cy="727075"/>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cxnSp>
        <p:nvCxnSpPr>
          <p:cNvPr id="291860" name="AutoShape 20"/>
          <p:cNvCxnSpPr>
            <a:cxnSpLocks noChangeShapeType="1"/>
          </p:cNvCxnSpPr>
          <p:nvPr/>
        </p:nvCxnSpPr>
        <p:spPr bwMode="auto">
          <a:xfrm>
            <a:off x="7248525" y="2128838"/>
            <a:ext cx="139700" cy="209550"/>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sp>
        <p:nvSpPr>
          <p:cNvPr id="291861" name="Rectangle 21"/>
          <p:cNvSpPr>
            <a:spLocks noChangeArrowheads="1"/>
          </p:cNvSpPr>
          <p:nvPr/>
        </p:nvSpPr>
        <p:spPr bwMode="auto">
          <a:xfrm>
            <a:off x="6096001" y="3425825"/>
            <a:ext cx="1655763" cy="14430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91862" name="Text Box 22"/>
          <p:cNvSpPr txBox="1">
            <a:spLocks noChangeArrowheads="1"/>
          </p:cNvSpPr>
          <p:nvPr/>
        </p:nvSpPr>
        <p:spPr bwMode="auto">
          <a:xfrm>
            <a:off x="1774826" y="260350"/>
            <a:ext cx="7777163"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fr-FR" altLang="fr-FR" sz="2800" b="1">
                <a:latin typeface="Arial" panose="020B0604020202020204" pitchFamily="34" charset="0"/>
                <a:cs typeface="Arial" panose="020B0604020202020204" pitchFamily="34" charset="0"/>
              </a:rPr>
              <a:t>Le rationnel des médicaments « incrétine »  le GLP1 en physiologie</a:t>
            </a:r>
          </a:p>
        </p:txBody>
      </p:sp>
      <p:sp>
        <p:nvSpPr>
          <p:cNvPr id="291863" name="Line 23"/>
          <p:cNvSpPr>
            <a:spLocks noChangeShapeType="1"/>
          </p:cNvSpPr>
          <p:nvPr/>
        </p:nvSpPr>
        <p:spPr bwMode="auto">
          <a:xfrm>
            <a:off x="1919288" y="1412875"/>
            <a:ext cx="7345362" cy="0"/>
          </a:xfrm>
          <a:prstGeom prst="line">
            <a:avLst/>
          </a:prstGeom>
          <a:noFill/>
          <a:ln w="57150" cmpd="thinThick">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291864" name="Text Box 24"/>
          <p:cNvSpPr txBox="1">
            <a:spLocks noChangeArrowheads="1"/>
          </p:cNvSpPr>
          <p:nvPr/>
        </p:nvSpPr>
        <p:spPr bwMode="auto">
          <a:xfrm>
            <a:off x="1919289" y="5805488"/>
            <a:ext cx="21605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fr-FR" altLang="fr-FR" sz="1600" b="1">
                <a:latin typeface="Arial" panose="020B0604020202020204" pitchFamily="34" charset="0"/>
                <a:cs typeface="Arial" panose="020B0604020202020204" pitchFamily="34" charset="0"/>
              </a:rPr>
              <a:t>le concept incrétine</a:t>
            </a:r>
          </a:p>
        </p:txBody>
      </p:sp>
      <p:sp>
        <p:nvSpPr>
          <p:cNvPr id="291865" name="Text Box 25"/>
          <p:cNvSpPr txBox="1">
            <a:spLocks noChangeArrowheads="1"/>
          </p:cNvSpPr>
          <p:nvPr/>
        </p:nvSpPr>
        <p:spPr bwMode="auto">
          <a:xfrm>
            <a:off x="6816726" y="4581525"/>
            <a:ext cx="803963" cy="222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sz="1400" b="1" i="1">
                <a:solidFill>
                  <a:srgbClr val="0000FF"/>
                </a:solidFill>
                <a:latin typeface="Arial" panose="020B0604020202020204" pitchFamily="34" charset="0"/>
                <a:cs typeface="Arial" panose="020B0604020202020204" pitchFamily="34" charset="0"/>
              </a:rPr>
              <a:t>Pancreas</a:t>
            </a:r>
          </a:p>
        </p:txBody>
      </p:sp>
      <p:pic>
        <p:nvPicPr>
          <p:cNvPr id="291866" name="Picture 26" descr="heart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84900" y="5108575"/>
            <a:ext cx="12192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00"/>
                </a:solidFill>
                <a:miter lim="800000"/>
                <a:headEnd/>
                <a:tailEnd/>
              </a14:hiddenLine>
            </a:ext>
          </a:extLst>
        </p:spPr>
      </p:pic>
      <p:cxnSp>
        <p:nvCxnSpPr>
          <p:cNvPr id="291867" name="AutoShape 27"/>
          <p:cNvCxnSpPr>
            <a:cxnSpLocks noChangeShapeType="1"/>
          </p:cNvCxnSpPr>
          <p:nvPr/>
        </p:nvCxnSpPr>
        <p:spPr bwMode="auto">
          <a:xfrm>
            <a:off x="5286376" y="4730750"/>
            <a:ext cx="835025" cy="788988"/>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sp>
        <p:nvSpPr>
          <p:cNvPr id="291868" name="Text Box 28"/>
          <p:cNvSpPr txBox="1">
            <a:spLocks noChangeArrowheads="1"/>
          </p:cNvSpPr>
          <p:nvPr/>
        </p:nvSpPr>
        <p:spPr bwMode="auto">
          <a:xfrm>
            <a:off x="7386638" y="5721351"/>
            <a:ext cx="2943972" cy="28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 tIns="3600" rIns="3600" bIns="3600">
            <a:spAutoFit/>
          </a:bodyPr>
          <a:lstStyle/>
          <a:p>
            <a:pPr eaLnBrk="1" hangingPunct="1"/>
            <a:r>
              <a:rPr lang="en-US" altLang="fr-FR" b="1">
                <a:latin typeface="Arial" panose="020B0604020202020204" pitchFamily="34" charset="0"/>
                <a:cs typeface="Arial" panose="020B0604020202020204" pitchFamily="34" charset="0"/>
              </a:rPr>
              <a:t>Effets cardio-vasculaires ?</a:t>
            </a:r>
          </a:p>
        </p:txBody>
      </p:sp>
      <p:cxnSp>
        <p:nvCxnSpPr>
          <p:cNvPr id="291869" name="AutoShape 29"/>
          <p:cNvCxnSpPr>
            <a:cxnSpLocks noChangeShapeType="1"/>
          </p:cNvCxnSpPr>
          <p:nvPr/>
        </p:nvCxnSpPr>
        <p:spPr bwMode="auto">
          <a:xfrm flipH="1" flipV="1">
            <a:off x="4572000" y="2209801"/>
            <a:ext cx="76200" cy="955675"/>
          </a:xfrm>
          <a:prstGeom prst="straightConnector1">
            <a:avLst/>
          </a:prstGeom>
          <a:noFill/>
          <a:ln w="57150">
            <a:solidFill>
              <a:schemeClr val="tx1"/>
            </a:solidFill>
            <a:round/>
            <a:headEnd/>
            <a:tailEnd type="stealth" w="med" len="me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cxnSp>
      <p:pic>
        <p:nvPicPr>
          <p:cNvPr id="291870" name="Picture 30" descr="MCj0426332000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1447801"/>
            <a:ext cx="1174750" cy="968375"/>
          </a:xfrm>
          <a:prstGeom prst="rect">
            <a:avLst/>
          </a:prstGeom>
          <a:noFill/>
          <a:extLst>
            <a:ext uri="{909E8E84-426E-40DD-AFC4-6F175D3DCCD1}">
              <a14:hiddenFill xmlns:a14="http://schemas.microsoft.com/office/drawing/2010/main">
                <a:solidFill>
                  <a:srgbClr val="FFFFFF"/>
                </a:solidFill>
              </a14:hiddenFill>
            </a:ext>
          </a:extLst>
        </p:spPr>
      </p:pic>
      <p:sp>
        <p:nvSpPr>
          <p:cNvPr id="291871" name="Text Box 31"/>
          <p:cNvSpPr txBox="1">
            <a:spLocks noChangeArrowheads="1"/>
          </p:cNvSpPr>
          <p:nvPr/>
        </p:nvSpPr>
        <p:spPr bwMode="auto">
          <a:xfrm>
            <a:off x="4556125" y="1789113"/>
            <a:ext cx="1111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fr-FR" altLang="fr-FR" b="1">
                <a:solidFill>
                  <a:srgbClr val="0066FF"/>
                </a:solidFill>
                <a:latin typeface="Arial" panose="020B0604020202020204" pitchFamily="34" charset="0"/>
                <a:cs typeface="Arial" panose="020B0604020202020204" pitchFamily="34" charset="0"/>
              </a:rPr>
              <a:t>estomac</a:t>
            </a:r>
          </a:p>
        </p:txBody>
      </p:sp>
    </p:spTree>
    <p:extLst>
      <p:ext uri="{BB962C8B-B14F-4D97-AF65-F5344CB8AC3E}">
        <p14:creationId xmlns:p14="http://schemas.microsoft.com/office/powerpoint/2010/main" val="2295849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5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6101" y="733426"/>
            <a:ext cx="6018213" cy="538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3587" name="Text Box 5"/>
          <p:cNvSpPr txBox="1">
            <a:spLocks noChangeArrowheads="1"/>
          </p:cNvSpPr>
          <p:nvPr/>
        </p:nvSpPr>
        <p:spPr bwMode="auto">
          <a:xfrm>
            <a:off x="6580188" y="6256338"/>
            <a:ext cx="2660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4000">
                <a:solidFill>
                  <a:schemeClr val="tx1"/>
                </a:solidFill>
                <a:latin typeface="Century Gothic" panose="020B0502020202020204" pitchFamily="34" charset="0"/>
              </a:defRPr>
            </a:lvl1pPr>
            <a:lvl2pPr marL="742950" indent="-285750">
              <a:defRPr sz="4000">
                <a:solidFill>
                  <a:schemeClr val="tx1"/>
                </a:solidFill>
                <a:latin typeface="Century Gothic" panose="020B0502020202020204" pitchFamily="34" charset="0"/>
              </a:defRPr>
            </a:lvl2pPr>
            <a:lvl3pPr marL="1143000" indent="-228600">
              <a:defRPr sz="4000">
                <a:solidFill>
                  <a:schemeClr val="tx1"/>
                </a:solidFill>
                <a:latin typeface="Century Gothic" panose="020B0502020202020204" pitchFamily="34" charset="0"/>
              </a:defRPr>
            </a:lvl3pPr>
            <a:lvl4pPr marL="1600200" indent="-228600">
              <a:defRPr sz="4000">
                <a:solidFill>
                  <a:schemeClr val="tx1"/>
                </a:solidFill>
                <a:latin typeface="Century Gothic" panose="020B0502020202020204" pitchFamily="34" charset="0"/>
              </a:defRPr>
            </a:lvl4pPr>
            <a:lvl5pPr marL="2057400" indent="-228600">
              <a:defRPr sz="4000">
                <a:solidFill>
                  <a:schemeClr val="tx1"/>
                </a:solidFill>
                <a:latin typeface="Century Gothic" panose="020B0502020202020204" pitchFamily="34" charset="0"/>
              </a:defRPr>
            </a:lvl5pPr>
            <a:lvl6pPr marL="2514600" indent="-228600" eaLnBrk="0" fontAlgn="base" hangingPunct="0">
              <a:spcBef>
                <a:spcPct val="0"/>
              </a:spcBef>
              <a:spcAft>
                <a:spcPct val="0"/>
              </a:spcAft>
              <a:defRPr sz="4000">
                <a:solidFill>
                  <a:schemeClr val="tx1"/>
                </a:solidFill>
                <a:latin typeface="Century Gothic" panose="020B0502020202020204" pitchFamily="34" charset="0"/>
              </a:defRPr>
            </a:lvl6pPr>
            <a:lvl7pPr marL="2971800" indent="-228600" eaLnBrk="0" fontAlgn="base" hangingPunct="0">
              <a:spcBef>
                <a:spcPct val="0"/>
              </a:spcBef>
              <a:spcAft>
                <a:spcPct val="0"/>
              </a:spcAft>
              <a:defRPr sz="4000">
                <a:solidFill>
                  <a:schemeClr val="tx1"/>
                </a:solidFill>
                <a:latin typeface="Century Gothic" panose="020B0502020202020204" pitchFamily="34" charset="0"/>
              </a:defRPr>
            </a:lvl7pPr>
            <a:lvl8pPr marL="3429000" indent="-228600" eaLnBrk="0" fontAlgn="base" hangingPunct="0">
              <a:spcBef>
                <a:spcPct val="0"/>
              </a:spcBef>
              <a:spcAft>
                <a:spcPct val="0"/>
              </a:spcAft>
              <a:defRPr sz="4000">
                <a:solidFill>
                  <a:schemeClr val="tx1"/>
                </a:solidFill>
                <a:latin typeface="Century Gothic" panose="020B0502020202020204" pitchFamily="34" charset="0"/>
              </a:defRPr>
            </a:lvl8pPr>
            <a:lvl9pPr marL="3886200" indent="-228600" eaLnBrk="0" fontAlgn="base" hangingPunct="0">
              <a:spcBef>
                <a:spcPct val="0"/>
              </a:spcBef>
              <a:spcAft>
                <a:spcPct val="0"/>
              </a:spcAft>
              <a:defRPr sz="4000">
                <a:solidFill>
                  <a:schemeClr val="tx1"/>
                </a:solidFill>
                <a:latin typeface="Century Gothic" panose="020B0502020202020204" pitchFamily="34" charset="0"/>
              </a:defRPr>
            </a:lvl9pPr>
          </a:lstStyle>
          <a:p>
            <a:pPr eaLnBrk="1" hangingPunct="1"/>
            <a:r>
              <a:rPr lang="fr-FR" altLang="fr-FR" sz="1800">
                <a:latin typeface="Arial" panose="020B0604020202020204" pitchFamily="34" charset="0"/>
                <a:cs typeface="Arial" panose="020B0604020202020204" pitchFamily="34" charset="0"/>
              </a:rPr>
              <a:t>Madsbad S Lancet 2009</a:t>
            </a:r>
          </a:p>
        </p:txBody>
      </p:sp>
    </p:spTree>
    <p:extLst>
      <p:ext uri="{BB962C8B-B14F-4D97-AF65-F5344CB8AC3E}">
        <p14:creationId xmlns:p14="http://schemas.microsoft.com/office/powerpoint/2010/main" val="3219943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504825"/>
            <a:ext cx="12192000" cy="5848350"/>
          </a:xfrm>
          <a:prstGeom prst="rect">
            <a:avLst/>
          </a:prstGeom>
        </p:spPr>
      </p:pic>
      <p:sp>
        <p:nvSpPr>
          <p:cNvPr id="3" name="Rectangle 2"/>
          <p:cNvSpPr/>
          <p:nvPr/>
        </p:nvSpPr>
        <p:spPr>
          <a:xfrm>
            <a:off x="8820150" y="1590675"/>
            <a:ext cx="2762250" cy="1304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rot="18324075">
            <a:off x="9526464" y="2859933"/>
            <a:ext cx="339497" cy="85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6376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famille des GLP1</a:t>
            </a:r>
          </a:p>
        </p:txBody>
      </p:sp>
      <p:sp>
        <p:nvSpPr>
          <p:cNvPr id="3" name="Espace réservé du contenu 2"/>
          <p:cNvSpPr>
            <a:spLocks noGrp="1"/>
          </p:cNvSpPr>
          <p:nvPr>
            <p:ph idx="1"/>
          </p:nvPr>
        </p:nvSpPr>
        <p:spPr>
          <a:xfrm>
            <a:off x="695325" y="2663825"/>
            <a:ext cx="10515600" cy="2908300"/>
          </a:xfrm>
        </p:spPr>
        <p:txBody>
          <a:bodyPr/>
          <a:lstStyle/>
          <a:p>
            <a:r>
              <a:rPr lang="fr-FR" dirty="0"/>
              <a:t>Agonistes GLP1</a:t>
            </a:r>
          </a:p>
          <a:p>
            <a:pPr lvl="1"/>
            <a:r>
              <a:rPr lang="fr-FR" dirty="0" err="1"/>
              <a:t>Exenatide</a:t>
            </a:r>
            <a:r>
              <a:rPr lang="fr-FR" dirty="0"/>
              <a:t>, </a:t>
            </a:r>
            <a:r>
              <a:rPr lang="fr-FR" dirty="0" err="1"/>
              <a:t>liraglutide</a:t>
            </a:r>
            <a:r>
              <a:rPr lang="fr-FR" dirty="0"/>
              <a:t>, </a:t>
            </a:r>
            <a:r>
              <a:rPr lang="fr-FR" dirty="0" err="1"/>
              <a:t>semaglutide</a:t>
            </a:r>
            <a:r>
              <a:rPr lang="fr-FR" dirty="0"/>
              <a:t> (</a:t>
            </a:r>
            <a:r>
              <a:rPr lang="fr-FR" dirty="0" err="1"/>
              <a:t>Ozempic</a:t>
            </a:r>
            <a:r>
              <a:rPr lang="fr-FR" dirty="0"/>
              <a:t>, </a:t>
            </a:r>
            <a:r>
              <a:rPr lang="fr-FR" dirty="0" err="1"/>
              <a:t>Wegovy</a:t>
            </a:r>
            <a:r>
              <a:rPr lang="fr-FR" dirty="0"/>
              <a:t>), </a:t>
            </a:r>
            <a:r>
              <a:rPr lang="fr-FR" dirty="0" err="1"/>
              <a:t>dulaglutide</a:t>
            </a:r>
            <a:r>
              <a:rPr lang="fr-FR" dirty="0"/>
              <a:t> (</a:t>
            </a:r>
            <a:r>
              <a:rPr lang="fr-FR" dirty="0" err="1"/>
              <a:t>Trulicity</a:t>
            </a:r>
            <a:r>
              <a:rPr lang="fr-FR" dirty="0"/>
              <a:t>)</a:t>
            </a:r>
          </a:p>
          <a:p>
            <a:r>
              <a:rPr lang="fr-FR" dirty="0"/>
              <a:t>Co-agonistes GLP1/GIP</a:t>
            </a:r>
          </a:p>
          <a:p>
            <a:pPr lvl="1"/>
            <a:r>
              <a:rPr lang="fr-FR" dirty="0" err="1"/>
              <a:t>Tirzepatide</a:t>
            </a:r>
            <a:r>
              <a:rPr lang="fr-FR" dirty="0"/>
              <a:t> (</a:t>
            </a:r>
            <a:r>
              <a:rPr lang="fr-FR" dirty="0" err="1"/>
              <a:t>Mounjaro</a:t>
            </a:r>
            <a:r>
              <a:rPr lang="fr-FR" dirty="0"/>
              <a:t>)</a:t>
            </a:r>
          </a:p>
          <a:p>
            <a:r>
              <a:rPr lang="fr-FR" dirty="0">
                <a:solidFill>
                  <a:schemeClr val="accent5"/>
                </a:solidFill>
              </a:rPr>
              <a:t>Triple agonistes</a:t>
            </a:r>
          </a:p>
          <a:p>
            <a:pPr lvl="1"/>
            <a:r>
              <a:rPr lang="fr-FR" dirty="0">
                <a:solidFill>
                  <a:schemeClr val="accent5"/>
                </a:solidFill>
              </a:rPr>
              <a:t>GLP1/GIP/Glucagon</a:t>
            </a:r>
          </a:p>
        </p:txBody>
      </p:sp>
      <p:sp>
        <p:nvSpPr>
          <p:cNvPr id="4" name="Rectangle 3"/>
          <p:cNvSpPr/>
          <p:nvPr/>
        </p:nvSpPr>
        <p:spPr>
          <a:xfrm>
            <a:off x="695325" y="590550"/>
            <a:ext cx="5238750" cy="94297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0499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Pourquoi un tel succès pour les aGLP1</a:t>
            </a:r>
          </a:p>
        </p:txBody>
      </p:sp>
      <p:sp>
        <p:nvSpPr>
          <p:cNvPr id="3" name="Espace réservé du contenu 2"/>
          <p:cNvSpPr>
            <a:spLocks noGrp="1"/>
          </p:cNvSpPr>
          <p:nvPr>
            <p:ph idx="1"/>
          </p:nvPr>
        </p:nvSpPr>
        <p:spPr/>
        <p:txBody>
          <a:bodyPr/>
          <a:lstStyle/>
          <a:p>
            <a:r>
              <a:rPr lang="fr-FR" dirty="0"/>
              <a:t>Effet sur l’équilibre glycémique</a:t>
            </a:r>
          </a:p>
          <a:p>
            <a:r>
              <a:rPr lang="fr-FR" dirty="0"/>
              <a:t>Effet sur le poids</a:t>
            </a:r>
          </a:p>
          <a:p>
            <a:r>
              <a:rPr lang="fr-FR" dirty="0"/>
              <a:t>Protection CV</a:t>
            </a:r>
          </a:p>
          <a:p>
            <a:r>
              <a:rPr lang="fr-FR" dirty="0"/>
              <a:t>Effet sur la MASLD (« foie gras »)</a:t>
            </a:r>
          </a:p>
          <a:p>
            <a:r>
              <a:rPr lang="fr-FR" i="1" dirty="0"/>
              <a:t>Effet sur les troubles neurologiques</a:t>
            </a:r>
          </a:p>
          <a:p>
            <a:r>
              <a:rPr lang="fr-FR" i="1" dirty="0"/>
              <a:t>Effet sur l’os (arthrose)</a:t>
            </a:r>
          </a:p>
          <a:p>
            <a:r>
              <a:rPr lang="fr-FR" dirty="0"/>
              <a:t>…..</a:t>
            </a:r>
          </a:p>
        </p:txBody>
      </p:sp>
    </p:spTree>
    <p:extLst>
      <p:ext uri="{BB962C8B-B14F-4D97-AF65-F5344CB8AC3E}">
        <p14:creationId xmlns:p14="http://schemas.microsoft.com/office/powerpoint/2010/main" val="28018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BA3B7A-42F7-FE57-E04D-12640510149C}"/>
              </a:ext>
            </a:extLst>
          </p:cNvPr>
          <p:cNvSpPr>
            <a:spLocks noGrp="1"/>
          </p:cNvSpPr>
          <p:nvPr>
            <p:ph type="title"/>
          </p:nvPr>
        </p:nvSpPr>
        <p:spPr/>
        <p:txBody>
          <a:bodyPr/>
          <a:lstStyle/>
          <a:p>
            <a:r>
              <a:rPr lang="fr-FR" dirty="0"/>
              <a:t>Les incrétines</a:t>
            </a:r>
          </a:p>
        </p:txBody>
      </p:sp>
      <p:sp>
        <p:nvSpPr>
          <p:cNvPr id="3" name="Espace réservé du contenu 2">
            <a:extLst>
              <a:ext uri="{FF2B5EF4-FFF2-40B4-BE49-F238E27FC236}">
                <a16:creationId xmlns:a16="http://schemas.microsoft.com/office/drawing/2014/main" id="{1A9F08FC-9332-B858-31B8-82DA53E2A8E2}"/>
              </a:ext>
            </a:extLst>
          </p:cNvPr>
          <p:cNvSpPr>
            <a:spLocks noGrp="1"/>
          </p:cNvSpPr>
          <p:nvPr>
            <p:ph idx="1"/>
          </p:nvPr>
        </p:nvSpPr>
        <p:spPr/>
        <p:txBody>
          <a:bodyPr/>
          <a:lstStyle/>
          <a:p>
            <a:r>
              <a:rPr lang="fr-FR" dirty="0"/>
              <a:t>Réalité des effets métaboliques</a:t>
            </a:r>
          </a:p>
          <a:p>
            <a:r>
              <a:rPr lang="fr-FR" dirty="0"/>
              <a:t>Bénéfices CV </a:t>
            </a:r>
          </a:p>
          <a:p>
            <a:r>
              <a:rPr lang="fr-FR" dirty="0"/>
              <a:t>Place dans le TTT du diabète</a:t>
            </a:r>
          </a:p>
          <a:p>
            <a:r>
              <a:rPr lang="fr-FR" dirty="0"/>
              <a:t>Place dans le traitement de l’obésité</a:t>
            </a:r>
          </a:p>
          <a:p>
            <a:r>
              <a:rPr lang="fr-FR" dirty="0"/>
              <a:t>Découverte d’effets bénéfiques supplémentaires</a:t>
            </a:r>
          </a:p>
          <a:p>
            <a:r>
              <a:rPr lang="fr-FR" dirty="0"/>
              <a:t>Profil de sécurité</a:t>
            </a:r>
          </a:p>
          <a:p>
            <a:r>
              <a:rPr lang="fr-FR" dirty="0"/>
              <a:t>Les dérives</a:t>
            </a:r>
          </a:p>
        </p:txBody>
      </p:sp>
    </p:spTree>
    <p:extLst>
      <p:ext uri="{BB962C8B-B14F-4D97-AF65-F5344CB8AC3E}">
        <p14:creationId xmlns:p14="http://schemas.microsoft.com/office/powerpoint/2010/main" val="3789707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Efficacité des aGLP1 sur l’HbA1c</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1116" y="1628800"/>
            <a:ext cx="8892925"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ouble flèche verticale 2"/>
          <p:cNvSpPr/>
          <p:nvPr/>
        </p:nvSpPr>
        <p:spPr bwMode="auto">
          <a:xfrm>
            <a:off x="3071669" y="3573016"/>
            <a:ext cx="45719" cy="1656184"/>
          </a:xfrm>
          <a:prstGeom prst="upDownArrow">
            <a:avLst/>
          </a:prstGeom>
          <a:solidFill>
            <a:srgbClr val="FF0000"/>
          </a:solidFill>
          <a:ln w="76200">
            <a:solidFill>
              <a:srgbClr val="FF0000"/>
            </a:solidFill>
            <a:miter lim="800000"/>
            <a:headEnd/>
            <a:tailEnd/>
          </a:ln>
        </p:spPr>
        <p:txBody>
          <a:bodyPr rtlCol="0" anchor="b"/>
          <a:lstStyle/>
          <a:p>
            <a:pPr algn="ctr" defTabSz="914228">
              <a:spcBef>
                <a:spcPct val="35000"/>
              </a:spcBef>
              <a:spcAft>
                <a:spcPct val="25000"/>
              </a:spcAft>
              <a:buClr>
                <a:srgbClr val="015873"/>
              </a:buClr>
            </a:pPr>
            <a:endParaRPr lang="fr-FR" dirty="0">
              <a:solidFill>
                <a:srgbClr val="FF0000"/>
              </a:solidFill>
              <a:latin typeface="Calibri"/>
            </a:endParaRPr>
          </a:p>
        </p:txBody>
      </p:sp>
      <p:sp>
        <p:nvSpPr>
          <p:cNvPr id="4" name="ZoneTexte 3"/>
          <p:cNvSpPr txBox="1"/>
          <p:nvPr/>
        </p:nvSpPr>
        <p:spPr bwMode="auto">
          <a:xfrm>
            <a:off x="1775968" y="4216442"/>
            <a:ext cx="12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defTabSz="914228">
              <a:spcBef>
                <a:spcPct val="50000"/>
              </a:spcBef>
              <a:spcAft>
                <a:spcPct val="0"/>
              </a:spcAft>
            </a:pPr>
            <a:r>
              <a:rPr lang="fr-FR" b="1" dirty="0">
                <a:solidFill>
                  <a:srgbClr val="FF0000"/>
                </a:solidFill>
                <a:latin typeface="Calibri"/>
              </a:rPr>
              <a:t>0,8 à 1,8 %</a:t>
            </a:r>
          </a:p>
        </p:txBody>
      </p:sp>
    </p:spTree>
    <p:extLst>
      <p:ext uri="{BB962C8B-B14F-4D97-AF65-F5344CB8AC3E}">
        <p14:creationId xmlns:p14="http://schemas.microsoft.com/office/powerpoint/2010/main" val="3651387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Efficacité des aGLP1 faiblement dosés sur le poids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7" y="1539836"/>
            <a:ext cx="8348889" cy="4949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Double flèche verticale 7"/>
          <p:cNvSpPr/>
          <p:nvPr/>
        </p:nvSpPr>
        <p:spPr bwMode="auto">
          <a:xfrm>
            <a:off x="3397964" y="3260366"/>
            <a:ext cx="45719" cy="1536786"/>
          </a:xfrm>
          <a:prstGeom prst="upDownArrow">
            <a:avLst/>
          </a:prstGeom>
          <a:solidFill>
            <a:srgbClr val="FF0000"/>
          </a:solidFill>
          <a:ln w="76200">
            <a:solidFill>
              <a:srgbClr val="FF0000"/>
            </a:solidFill>
            <a:miter lim="800000"/>
            <a:headEnd/>
            <a:tailEnd/>
          </a:ln>
        </p:spPr>
        <p:txBody>
          <a:bodyPr rtlCol="0" anchor="b"/>
          <a:lstStyle/>
          <a:p>
            <a:pPr algn="ctr" defTabSz="914228">
              <a:spcBef>
                <a:spcPct val="35000"/>
              </a:spcBef>
              <a:spcAft>
                <a:spcPct val="25000"/>
              </a:spcAft>
              <a:buClr>
                <a:srgbClr val="015873"/>
              </a:buClr>
            </a:pPr>
            <a:endParaRPr lang="fr-FR" dirty="0">
              <a:solidFill>
                <a:srgbClr val="FF0000"/>
              </a:solidFill>
              <a:latin typeface="Calibri"/>
            </a:endParaRPr>
          </a:p>
        </p:txBody>
      </p:sp>
      <p:cxnSp>
        <p:nvCxnSpPr>
          <p:cNvPr id="6" name="Connecteur droit 5"/>
          <p:cNvCxnSpPr/>
          <p:nvPr/>
        </p:nvCxnSpPr>
        <p:spPr bwMode="auto">
          <a:xfrm>
            <a:off x="3393981" y="3140968"/>
            <a:ext cx="2772009" cy="0"/>
          </a:xfrm>
          <a:prstGeom prst="line">
            <a:avLst/>
          </a:prstGeom>
          <a:noFill/>
          <a:ln w="28575" cap="flat" cmpd="sng" algn="ctr">
            <a:solidFill>
              <a:schemeClr val="bg1"/>
            </a:solidFill>
            <a:prstDash val="solid"/>
            <a:round/>
            <a:headEnd type="none" w="med" len="med"/>
            <a:tailEnd type="none" w="med" len="med"/>
          </a:ln>
          <a:effectLst/>
        </p:spPr>
      </p:cxnSp>
      <p:cxnSp>
        <p:nvCxnSpPr>
          <p:cNvPr id="11" name="Connecteur droit 10"/>
          <p:cNvCxnSpPr/>
          <p:nvPr/>
        </p:nvCxnSpPr>
        <p:spPr bwMode="auto">
          <a:xfrm flipH="1">
            <a:off x="3393981" y="4948027"/>
            <a:ext cx="4032448" cy="0"/>
          </a:xfrm>
          <a:prstGeom prst="line">
            <a:avLst/>
          </a:prstGeom>
          <a:noFill/>
          <a:ln w="28575" cap="flat" cmpd="sng" algn="ctr">
            <a:solidFill>
              <a:schemeClr val="bg1"/>
            </a:solidFill>
            <a:prstDash val="solid"/>
            <a:round/>
            <a:headEnd type="none" w="med" len="med"/>
            <a:tailEnd type="none" w="med" len="med"/>
          </a:ln>
          <a:effectLst/>
        </p:spPr>
      </p:cxnSp>
      <p:sp>
        <p:nvSpPr>
          <p:cNvPr id="12" name="ZoneTexte 11"/>
          <p:cNvSpPr txBox="1"/>
          <p:nvPr/>
        </p:nvSpPr>
        <p:spPr bwMode="auto">
          <a:xfrm>
            <a:off x="2207568" y="4014356"/>
            <a:ext cx="1204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defTabSz="914228">
              <a:spcBef>
                <a:spcPct val="50000"/>
              </a:spcBef>
              <a:spcAft>
                <a:spcPct val="0"/>
              </a:spcAft>
            </a:pPr>
            <a:r>
              <a:rPr lang="fr-FR" b="1" dirty="0">
                <a:solidFill>
                  <a:srgbClr val="FF0000"/>
                </a:solidFill>
                <a:latin typeface="Calibri"/>
              </a:rPr>
              <a:t>1% à 6,5 %</a:t>
            </a:r>
          </a:p>
        </p:txBody>
      </p:sp>
    </p:spTree>
    <p:extLst>
      <p:ext uri="{BB962C8B-B14F-4D97-AF65-F5344CB8AC3E}">
        <p14:creationId xmlns:p14="http://schemas.microsoft.com/office/powerpoint/2010/main" val="59031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10" name="Object 37"/>
          <p:cNvGraphicFramePr>
            <a:graphicFrameLocks noChangeAspect="1"/>
          </p:cNvGraphicFramePr>
          <p:nvPr/>
        </p:nvGraphicFramePr>
        <p:xfrm>
          <a:off x="2480735" y="1500192"/>
          <a:ext cx="7318022" cy="3241675"/>
        </p:xfrm>
        <a:graphic>
          <a:graphicData uri="http://schemas.openxmlformats.org/presentationml/2006/ole">
            <mc:AlternateContent xmlns:mc="http://schemas.openxmlformats.org/markup-compatibility/2006">
              <mc:Choice xmlns:v="urn:schemas-microsoft-com:vml" Requires="v">
                <p:oleObj name="Prism 6" r:id="rId3" imgW="10467705" imgH="3663847" progId="Prism6.Document">
                  <p:embed/>
                </p:oleObj>
              </mc:Choice>
              <mc:Fallback>
                <p:oleObj name="Prism 6" r:id="rId3" imgW="10467705" imgH="3663847" progId="Prism6.Document">
                  <p:embed/>
                  <p:pic>
                    <p:nvPicPr>
                      <p:cNvPr id="119810"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0735" y="1500192"/>
                        <a:ext cx="7318022"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le 2"/>
          <p:cNvSpPr>
            <a:spLocks noGrp="1"/>
          </p:cNvSpPr>
          <p:nvPr>
            <p:ph type="title"/>
          </p:nvPr>
        </p:nvSpPr>
        <p:spPr>
          <a:xfrm>
            <a:off x="1841501" y="687391"/>
            <a:ext cx="8855073" cy="374651"/>
          </a:xfrm>
        </p:spPr>
        <p:txBody>
          <a:bodyPr>
            <a:normAutofit fontScale="90000"/>
          </a:bodyPr>
          <a:lstStyle/>
          <a:p>
            <a:pPr>
              <a:defRPr/>
            </a:pPr>
            <a:r>
              <a:rPr lang="fr-FR"/>
              <a:t>Effets des GLP1  sur les complications du diabète: exemple de  la mortalité CV et les évènements CV</a:t>
            </a:r>
            <a:endParaRPr lang="fr-FR" dirty="0"/>
          </a:p>
        </p:txBody>
      </p:sp>
      <p:sp>
        <p:nvSpPr>
          <p:cNvPr id="119812" name="TextBox 12"/>
          <p:cNvSpPr txBox="1">
            <a:spLocks noChangeArrowheads="1"/>
          </p:cNvSpPr>
          <p:nvPr/>
        </p:nvSpPr>
        <p:spPr bwMode="auto">
          <a:xfrm>
            <a:off x="2720625" y="5054604"/>
            <a:ext cx="52916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4668</a:t>
            </a:r>
          </a:p>
        </p:txBody>
      </p:sp>
      <p:sp>
        <p:nvSpPr>
          <p:cNvPr id="119813" name="TextBox 13"/>
          <p:cNvSpPr txBox="1">
            <a:spLocks noChangeArrowheads="1"/>
          </p:cNvSpPr>
          <p:nvPr/>
        </p:nvSpPr>
        <p:spPr bwMode="auto">
          <a:xfrm>
            <a:off x="2720625" y="5308600"/>
            <a:ext cx="52916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4672</a:t>
            </a:r>
          </a:p>
        </p:txBody>
      </p:sp>
      <p:sp>
        <p:nvSpPr>
          <p:cNvPr id="119814" name="TextBox 14"/>
          <p:cNvSpPr txBox="1">
            <a:spLocks noChangeArrowheads="1"/>
          </p:cNvSpPr>
          <p:nvPr/>
        </p:nvSpPr>
        <p:spPr bwMode="auto">
          <a:xfrm>
            <a:off x="3433234" y="5054604"/>
            <a:ext cx="527756"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4641</a:t>
            </a:r>
          </a:p>
        </p:txBody>
      </p:sp>
      <p:sp>
        <p:nvSpPr>
          <p:cNvPr id="119815" name="TextBox 15"/>
          <p:cNvSpPr txBox="1">
            <a:spLocks noChangeArrowheads="1"/>
          </p:cNvSpPr>
          <p:nvPr/>
        </p:nvSpPr>
        <p:spPr bwMode="auto">
          <a:xfrm>
            <a:off x="3433234" y="5308600"/>
            <a:ext cx="527756"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4648</a:t>
            </a:r>
          </a:p>
        </p:txBody>
      </p:sp>
      <p:sp>
        <p:nvSpPr>
          <p:cNvPr id="119816" name="TextBox 16"/>
          <p:cNvSpPr txBox="1">
            <a:spLocks noChangeArrowheads="1"/>
          </p:cNvSpPr>
          <p:nvPr/>
        </p:nvSpPr>
        <p:spPr bwMode="auto">
          <a:xfrm>
            <a:off x="4141612" y="5054604"/>
            <a:ext cx="529166"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4599</a:t>
            </a:r>
          </a:p>
        </p:txBody>
      </p:sp>
      <p:sp>
        <p:nvSpPr>
          <p:cNvPr id="119817" name="TextBox 17"/>
          <p:cNvSpPr txBox="1">
            <a:spLocks noChangeArrowheads="1"/>
          </p:cNvSpPr>
          <p:nvPr/>
        </p:nvSpPr>
        <p:spPr bwMode="auto">
          <a:xfrm>
            <a:off x="4141612" y="5308600"/>
            <a:ext cx="529166"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4601</a:t>
            </a:r>
          </a:p>
        </p:txBody>
      </p:sp>
      <p:sp>
        <p:nvSpPr>
          <p:cNvPr id="119818" name="TextBox 18"/>
          <p:cNvSpPr txBox="1">
            <a:spLocks noChangeArrowheads="1"/>
          </p:cNvSpPr>
          <p:nvPr/>
        </p:nvSpPr>
        <p:spPr bwMode="auto">
          <a:xfrm>
            <a:off x="4854222" y="5054604"/>
            <a:ext cx="527756"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4558</a:t>
            </a:r>
          </a:p>
        </p:txBody>
      </p:sp>
      <p:sp>
        <p:nvSpPr>
          <p:cNvPr id="119819" name="TextBox 19"/>
          <p:cNvSpPr txBox="1">
            <a:spLocks noChangeArrowheads="1"/>
          </p:cNvSpPr>
          <p:nvPr/>
        </p:nvSpPr>
        <p:spPr bwMode="auto">
          <a:xfrm>
            <a:off x="4854222" y="5308600"/>
            <a:ext cx="527756"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4546</a:t>
            </a:r>
          </a:p>
        </p:txBody>
      </p:sp>
      <p:sp>
        <p:nvSpPr>
          <p:cNvPr id="119820" name="TextBox 20"/>
          <p:cNvSpPr txBox="1">
            <a:spLocks noChangeArrowheads="1"/>
          </p:cNvSpPr>
          <p:nvPr/>
        </p:nvSpPr>
        <p:spPr bwMode="auto">
          <a:xfrm>
            <a:off x="5562600" y="5054604"/>
            <a:ext cx="527756"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4505</a:t>
            </a:r>
          </a:p>
        </p:txBody>
      </p:sp>
      <p:sp>
        <p:nvSpPr>
          <p:cNvPr id="119821" name="TextBox 21"/>
          <p:cNvSpPr txBox="1">
            <a:spLocks noChangeArrowheads="1"/>
          </p:cNvSpPr>
          <p:nvPr/>
        </p:nvSpPr>
        <p:spPr bwMode="auto">
          <a:xfrm>
            <a:off x="5562600" y="5308600"/>
            <a:ext cx="527756"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4479</a:t>
            </a:r>
          </a:p>
        </p:txBody>
      </p:sp>
      <p:sp>
        <p:nvSpPr>
          <p:cNvPr id="119822" name="TextBox 22"/>
          <p:cNvSpPr txBox="1">
            <a:spLocks noChangeArrowheads="1"/>
          </p:cNvSpPr>
          <p:nvPr/>
        </p:nvSpPr>
        <p:spPr bwMode="auto">
          <a:xfrm>
            <a:off x="6283678" y="5054604"/>
            <a:ext cx="529166"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4445</a:t>
            </a:r>
          </a:p>
        </p:txBody>
      </p:sp>
      <p:sp>
        <p:nvSpPr>
          <p:cNvPr id="119823" name="TextBox 23"/>
          <p:cNvSpPr txBox="1">
            <a:spLocks noChangeArrowheads="1"/>
          </p:cNvSpPr>
          <p:nvPr/>
        </p:nvSpPr>
        <p:spPr bwMode="auto">
          <a:xfrm>
            <a:off x="6283678" y="5308600"/>
            <a:ext cx="529166"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4407</a:t>
            </a:r>
          </a:p>
        </p:txBody>
      </p:sp>
      <p:sp>
        <p:nvSpPr>
          <p:cNvPr id="119824" name="TextBox 24"/>
          <p:cNvSpPr txBox="1">
            <a:spLocks noChangeArrowheads="1"/>
          </p:cNvSpPr>
          <p:nvPr/>
        </p:nvSpPr>
        <p:spPr bwMode="auto">
          <a:xfrm>
            <a:off x="6985003" y="5054604"/>
            <a:ext cx="52916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4382</a:t>
            </a:r>
          </a:p>
        </p:txBody>
      </p:sp>
      <p:sp>
        <p:nvSpPr>
          <p:cNvPr id="119825" name="TextBox 25"/>
          <p:cNvSpPr txBox="1">
            <a:spLocks noChangeArrowheads="1"/>
          </p:cNvSpPr>
          <p:nvPr/>
        </p:nvSpPr>
        <p:spPr bwMode="auto">
          <a:xfrm>
            <a:off x="6985003" y="5308600"/>
            <a:ext cx="52916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4338</a:t>
            </a:r>
          </a:p>
        </p:txBody>
      </p:sp>
      <p:sp>
        <p:nvSpPr>
          <p:cNvPr id="119826" name="TextBox 26"/>
          <p:cNvSpPr txBox="1">
            <a:spLocks noChangeArrowheads="1"/>
          </p:cNvSpPr>
          <p:nvPr/>
        </p:nvSpPr>
        <p:spPr bwMode="auto">
          <a:xfrm>
            <a:off x="7690558" y="5054604"/>
            <a:ext cx="52916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4322</a:t>
            </a:r>
          </a:p>
        </p:txBody>
      </p:sp>
      <p:sp>
        <p:nvSpPr>
          <p:cNvPr id="119827" name="TextBox 27"/>
          <p:cNvSpPr txBox="1">
            <a:spLocks noChangeArrowheads="1"/>
          </p:cNvSpPr>
          <p:nvPr/>
        </p:nvSpPr>
        <p:spPr bwMode="auto">
          <a:xfrm>
            <a:off x="7690558" y="5308600"/>
            <a:ext cx="52916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4267</a:t>
            </a:r>
          </a:p>
        </p:txBody>
      </p:sp>
      <p:sp>
        <p:nvSpPr>
          <p:cNvPr id="119828" name="TextBox 28"/>
          <p:cNvSpPr txBox="1">
            <a:spLocks noChangeArrowheads="1"/>
          </p:cNvSpPr>
          <p:nvPr/>
        </p:nvSpPr>
        <p:spPr bwMode="auto">
          <a:xfrm>
            <a:off x="8391878" y="5054604"/>
            <a:ext cx="527756"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1723</a:t>
            </a:r>
          </a:p>
        </p:txBody>
      </p:sp>
      <p:sp>
        <p:nvSpPr>
          <p:cNvPr id="119829" name="TextBox 29"/>
          <p:cNvSpPr txBox="1">
            <a:spLocks noChangeArrowheads="1"/>
          </p:cNvSpPr>
          <p:nvPr/>
        </p:nvSpPr>
        <p:spPr bwMode="auto">
          <a:xfrm>
            <a:off x="8391878" y="5308600"/>
            <a:ext cx="527756"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1709</a:t>
            </a:r>
          </a:p>
        </p:txBody>
      </p:sp>
      <p:sp>
        <p:nvSpPr>
          <p:cNvPr id="119830" name="TextBox 30"/>
          <p:cNvSpPr txBox="1">
            <a:spLocks noChangeArrowheads="1"/>
          </p:cNvSpPr>
          <p:nvPr/>
        </p:nvSpPr>
        <p:spPr bwMode="auto">
          <a:xfrm>
            <a:off x="9114367" y="5054604"/>
            <a:ext cx="529166"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484</a:t>
            </a:r>
          </a:p>
        </p:txBody>
      </p:sp>
      <p:sp>
        <p:nvSpPr>
          <p:cNvPr id="119831" name="TextBox 31"/>
          <p:cNvSpPr txBox="1">
            <a:spLocks noChangeArrowheads="1"/>
          </p:cNvSpPr>
          <p:nvPr/>
        </p:nvSpPr>
        <p:spPr bwMode="auto">
          <a:xfrm>
            <a:off x="9114367" y="5308600"/>
            <a:ext cx="529166"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300" b="1">
                <a:solidFill>
                  <a:srgbClr val="001965"/>
                </a:solidFill>
                <a:cs typeface="Arial" pitchFamily="34" charset="0"/>
              </a:rPr>
              <a:t>465</a:t>
            </a:r>
          </a:p>
        </p:txBody>
      </p:sp>
      <p:sp>
        <p:nvSpPr>
          <p:cNvPr id="36" name="Rounded Rectangle 35"/>
          <p:cNvSpPr/>
          <p:nvPr/>
        </p:nvSpPr>
        <p:spPr>
          <a:xfrm>
            <a:off x="7409745" y="3324229"/>
            <a:ext cx="2030588" cy="703263"/>
          </a:xfrm>
          <a:prstGeom prst="round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eaLnBrk="0" fontAlgn="base" hangingPunct="0">
              <a:spcBef>
                <a:spcPct val="0"/>
              </a:spcBef>
              <a:spcAft>
                <a:spcPct val="0"/>
              </a:spcAft>
              <a:defRPr/>
            </a:pPr>
            <a:r>
              <a:rPr lang="fr-FR" sz="1300" b="1" dirty="0">
                <a:solidFill>
                  <a:srgbClr val="001965"/>
                </a:solidFill>
                <a:latin typeface="Arial"/>
                <a:cs typeface="Arial" panose="020B0604020202020204" pitchFamily="34" charset="0"/>
              </a:rPr>
              <a:t>HR=0.78</a:t>
            </a:r>
          </a:p>
          <a:p>
            <a:pPr algn="ctr" eaLnBrk="0" fontAlgn="base" hangingPunct="0">
              <a:spcBef>
                <a:spcPct val="0"/>
              </a:spcBef>
              <a:spcAft>
                <a:spcPct val="0"/>
              </a:spcAft>
              <a:defRPr/>
            </a:pPr>
            <a:r>
              <a:rPr lang="fr-FR" sz="1300" b="1" dirty="0">
                <a:solidFill>
                  <a:srgbClr val="001965"/>
                </a:solidFill>
                <a:latin typeface="Arial"/>
                <a:cs typeface="Arial" panose="020B0604020202020204" pitchFamily="34" charset="0"/>
              </a:rPr>
              <a:t>IC 95% (0.66 ; 0.93)</a:t>
            </a:r>
          </a:p>
          <a:p>
            <a:pPr algn="ctr" eaLnBrk="0" fontAlgn="base" hangingPunct="0">
              <a:spcBef>
                <a:spcPct val="0"/>
              </a:spcBef>
              <a:spcAft>
                <a:spcPct val="0"/>
              </a:spcAft>
              <a:defRPr/>
            </a:pPr>
            <a:r>
              <a:rPr lang="fr-FR" sz="1300" b="1" dirty="0">
                <a:solidFill>
                  <a:srgbClr val="001965"/>
                </a:solidFill>
                <a:latin typeface="Arial"/>
                <a:cs typeface="Arial" panose="020B0604020202020204" pitchFamily="34" charset="0"/>
              </a:rPr>
              <a:t>p=0.007</a:t>
            </a:r>
          </a:p>
        </p:txBody>
      </p:sp>
      <p:sp>
        <p:nvSpPr>
          <p:cNvPr id="119833" name="TextBox 38"/>
          <p:cNvSpPr txBox="1">
            <a:spLocks noChangeArrowheads="1"/>
          </p:cNvSpPr>
          <p:nvPr/>
        </p:nvSpPr>
        <p:spPr bwMode="auto">
          <a:xfrm>
            <a:off x="1770947" y="4799013"/>
            <a:ext cx="1607255"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0" fontAlgn="base" hangingPunct="0">
              <a:spcBef>
                <a:spcPct val="0"/>
              </a:spcBef>
              <a:spcAft>
                <a:spcPct val="0"/>
              </a:spcAft>
              <a:buNone/>
            </a:pPr>
            <a:r>
              <a:rPr lang="fr-FR" altLang="fr-FR" sz="1200" b="1">
                <a:solidFill>
                  <a:srgbClr val="001965"/>
                </a:solidFill>
                <a:cs typeface="Arial" pitchFamily="34" charset="0"/>
              </a:rPr>
              <a:t>Patients à risque</a:t>
            </a:r>
          </a:p>
        </p:txBody>
      </p:sp>
      <p:sp>
        <p:nvSpPr>
          <p:cNvPr id="119834" name="TextBox 39"/>
          <p:cNvSpPr txBox="1">
            <a:spLocks noChangeArrowheads="1"/>
          </p:cNvSpPr>
          <p:nvPr/>
        </p:nvSpPr>
        <p:spPr bwMode="auto">
          <a:xfrm>
            <a:off x="1773769" y="5054604"/>
            <a:ext cx="94826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0" fontAlgn="base" hangingPunct="0">
              <a:spcBef>
                <a:spcPct val="0"/>
              </a:spcBef>
              <a:spcAft>
                <a:spcPct val="0"/>
              </a:spcAft>
              <a:buNone/>
            </a:pPr>
            <a:r>
              <a:rPr lang="fr-FR" altLang="fr-FR" sz="1300" b="1">
                <a:solidFill>
                  <a:srgbClr val="001965"/>
                </a:solidFill>
                <a:cs typeface="Arial" pitchFamily="34" charset="0"/>
              </a:rPr>
              <a:t>Liraglutide</a:t>
            </a:r>
          </a:p>
        </p:txBody>
      </p:sp>
      <p:sp>
        <p:nvSpPr>
          <p:cNvPr id="119835" name="TextBox 40"/>
          <p:cNvSpPr txBox="1">
            <a:spLocks noChangeArrowheads="1"/>
          </p:cNvSpPr>
          <p:nvPr/>
        </p:nvSpPr>
        <p:spPr bwMode="auto">
          <a:xfrm>
            <a:off x="1773769" y="5308600"/>
            <a:ext cx="839611"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0" fontAlgn="base" hangingPunct="0">
              <a:spcBef>
                <a:spcPct val="0"/>
              </a:spcBef>
              <a:spcAft>
                <a:spcPct val="0"/>
              </a:spcAft>
              <a:buNone/>
            </a:pPr>
            <a:r>
              <a:rPr lang="fr-FR" altLang="fr-FR" sz="1300" b="1">
                <a:solidFill>
                  <a:srgbClr val="001965"/>
                </a:solidFill>
                <a:cs typeface="Arial" pitchFamily="34" charset="0"/>
              </a:rPr>
              <a:t>Placebo</a:t>
            </a:r>
          </a:p>
        </p:txBody>
      </p:sp>
      <p:sp>
        <p:nvSpPr>
          <p:cNvPr id="119836" name="TextBox 41"/>
          <p:cNvSpPr txBox="1">
            <a:spLocks noChangeArrowheads="1"/>
          </p:cNvSpPr>
          <p:nvPr/>
        </p:nvSpPr>
        <p:spPr bwMode="auto">
          <a:xfrm rot="16200000">
            <a:off x="797368" y="2981943"/>
            <a:ext cx="3186113" cy="2765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400" b="1">
                <a:solidFill>
                  <a:srgbClr val="001965"/>
                </a:solidFill>
                <a:cs typeface="Arial" pitchFamily="34" charset="0"/>
              </a:rPr>
              <a:t>Patients présentant un évènement  (%)</a:t>
            </a:r>
          </a:p>
        </p:txBody>
      </p:sp>
      <p:sp>
        <p:nvSpPr>
          <p:cNvPr id="119837" name="TextBox 42"/>
          <p:cNvSpPr txBox="1">
            <a:spLocks noChangeArrowheads="1"/>
          </p:cNvSpPr>
          <p:nvPr/>
        </p:nvSpPr>
        <p:spPr bwMode="auto">
          <a:xfrm>
            <a:off x="4165600" y="4700588"/>
            <a:ext cx="4042834" cy="368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0" fontAlgn="base" hangingPunct="0">
              <a:spcBef>
                <a:spcPct val="0"/>
              </a:spcBef>
              <a:spcAft>
                <a:spcPct val="0"/>
              </a:spcAft>
              <a:buNone/>
            </a:pPr>
            <a:r>
              <a:rPr lang="fr-FR" altLang="fr-FR" sz="1400" b="1">
                <a:solidFill>
                  <a:srgbClr val="001965"/>
                </a:solidFill>
                <a:cs typeface="Arial" pitchFamily="34" charset="0"/>
              </a:rPr>
              <a:t>Temps depuis la randomisation (mois)</a:t>
            </a:r>
          </a:p>
        </p:txBody>
      </p:sp>
      <p:sp>
        <p:nvSpPr>
          <p:cNvPr id="119838" name="Rectangle 43"/>
          <p:cNvSpPr>
            <a:spLocks noChangeArrowheads="1"/>
          </p:cNvSpPr>
          <p:nvPr/>
        </p:nvSpPr>
        <p:spPr bwMode="auto">
          <a:xfrm>
            <a:off x="1754012" y="5586413"/>
            <a:ext cx="8771467"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nchor="b">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0" fontAlgn="base" hangingPunct="0">
              <a:spcBef>
                <a:spcPct val="0"/>
              </a:spcBef>
              <a:spcAft>
                <a:spcPct val="0"/>
              </a:spcAft>
              <a:buClr>
                <a:srgbClr val="009FDA"/>
              </a:buClr>
              <a:buNone/>
            </a:pPr>
            <a:endParaRPr lang="fr-FR" altLang="en-US" sz="1000" b="1">
              <a:solidFill>
                <a:srgbClr val="82786F"/>
              </a:solidFill>
              <a:latin typeface="Verdana" pitchFamily="34" charset="0"/>
            </a:endParaRPr>
          </a:p>
          <a:p>
            <a:pPr eaLnBrk="0" fontAlgn="base" hangingPunct="0">
              <a:spcBef>
                <a:spcPct val="0"/>
              </a:spcBef>
              <a:spcAft>
                <a:spcPct val="0"/>
              </a:spcAft>
              <a:buClr>
                <a:srgbClr val="009FDA"/>
              </a:buClr>
              <a:buNone/>
            </a:pPr>
            <a:r>
              <a:rPr lang="fr-FR" altLang="fr-FR" sz="1000" b="1">
                <a:solidFill>
                  <a:srgbClr val="82786F"/>
                </a:solidFill>
                <a:latin typeface="Verdana" pitchFamily="34" charset="0"/>
                <a:cs typeface="Arial" pitchFamily="34" charset="0"/>
              </a:rPr>
              <a:t>The cumulative incidences were estimated with the use of the Kaplan–Meier method, and the hazard ratios with the use of the Cox proportional-hazard regression model. The data analyses are truncated at 54 months, because less than 10% of the patients had an observation time beyond 54 months. </a:t>
            </a:r>
          </a:p>
          <a:p>
            <a:pPr eaLnBrk="0" fontAlgn="base" hangingPunct="0">
              <a:spcBef>
                <a:spcPct val="0"/>
              </a:spcBef>
              <a:spcAft>
                <a:spcPct val="0"/>
              </a:spcAft>
              <a:buClr>
                <a:srgbClr val="009FDA"/>
              </a:buClr>
              <a:buNone/>
            </a:pPr>
            <a:r>
              <a:rPr lang="fr-FR" altLang="fr-FR" sz="1000" b="1">
                <a:solidFill>
                  <a:srgbClr val="82786F"/>
                </a:solidFill>
                <a:latin typeface="Verdana" pitchFamily="34" charset="0"/>
                <a:cs typeface="Arial" pitchFamily="34" charset="0"/>
              </a:rPr>
              <a:t>CI, confidence interval; CV, cardiovascular; HR, hazard ratio.</a:t>
            </a:r>
          </a:p>
          <a:p>
            <a:pPr eaLnBrk="0" fontAlgn="base" hangingPunct="0">
              <a:spcBef>
                <a:spcPct val="0"/>
              </a:spcBef>
              <a:spcAft>
                <a:spcPct val="0"/>
              </a:spcAft>
              <a:buClr>
                <a:srgbClr val="009FDA"/>
              </a:buClr>
              <a:buNone/>
            </a:pPr>
            <a:r>
              <a:rPr lang="fr-FR" altLang="en-US" sz="1000" b="1">
                <a:solidFill>
                  <a:srgbClr val="82786F"/>
                </a:solidFill>
                <a:latin typeface="Verdana" pitchFamily="34" charset="0"/>
              </a:rPr>
              <a:t>Marso SP et al. </a:t>
            </a:r>
            <a:r>
              <a:rPr lang="fr-FR" altLang="en-US" sz="1000" b="1" i="1">
                <a:solidFill>
                  <a:srgbClr val="82786F"/>
                </a:solidFill>
                <a:latin typeface="Verdana" pitchFamily="34" charset="0"/>
              </a:rPr>
              <a:t>N Engl J Med</a:t>
            </a:r>
            <a:r>
              <a:rPr lang="fr-FR" altLang="en-US" sz="1000" b="1">
                <a:solidFill>
                  <a:srgbClr val="82786F"/>
                </a:solidFill>
                <a:latin typeface="Verdana" pitchFamily="34" charset="0"/>
              </a:rPr>
              <a:t> 2016. DOI: 10.1056/NEJMoa1603827.</a:t>
            </a:r>
            <a:endParaRPr lang="fr-FR" altLang="fr-FR" sz="1000" b="1">
              <a:solidFill>
                <a:srgbClr val="82786F"/>
              </a:solidFill>
              <a:latin typeface="Verdana" pitchFamily="34" charset="0"/>
            </a:endParaRPr>
          </a:p>
        </p:txBody>
      </p:sp>
      <p:sp>
        <p:nvSpPr>
          <p:cNvPr id="2" name="Rectangle 1"/>
          <p:cNvSpPr/>
          <p:nvPr/>
        </p:nvSpPr>
        <p:spPr bwMode="auto">
          <a:xfrm>
            <a:off x="1616428" y="431804"/>
            <a:ext cx="9334500" cy="908051"/>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1" i="0" u="none" strike="noStrike" cap="none" normalizeH="0" baseline="0">
              <a:ln>
                <a:noFill/>
              </a:ln>
              <a:solidFill>
                <a:schemeClr val="tx1"/>
              </a:solidFill>
              <a:effectLst/>
              <a:latin typeface="Arial" pitchFamily="34" charset="0"/>
            </a:endParaRPr>
          </a:p>
        </p:txBody>
      </p:sp>
      <p:sp>
        <p:nvSpPr>
          <p:cNvPr id="4" name="ZoneTexte 3"/>
          <p:cNvSpPr txBox="1"/>
          <p:nvPr/>
        </p:nvSpPr>
        <p:spPr>
          <a:xfrm>
            <a:off x="3960990" y="2324100"/>
            <a:ext cx="1505540" cy="369332"/>
          </a:xfrm>
          <a:prstGeom prst="rect">
            <a:avLst/>
          </a:prstGeom>
          <a:noFill/>
        </p:spPr>
        <p:txBody>
          <a:bodyPr wrap="none" rtlCol="0">
            <a:spAutoFit/>
          </a:bodyPr>
          <a:lstStyle/>
          <a:p>
            <a:r>
              <a:rPr lang="fr-FR" dirty="0"/>
              <a:t>Mortalité CV</a:t>
            </a:r>
          </a:p>
        </p:txBody>
      </p:sp>
      <p:sp>
        <p:nvSpPr>
          <p:cNvPr id="5" name="ZoneTexte 4">
            <a:extLst>
              <a:ext uri="{FF2B5EF4-FFF2-40B4-BE49-F238E27FC236}">
                <a16:creationId xmlns:a16="http://schemas.microsoft.com/office/drawing/2014/main" id="{AE076070-2A12-C618-9038-C70CF5FD3273}"/>
              </a:ext>
            </a:extLst>
          </p:cNvPr>
          <p:cNvSpPr txBox="1"/>
          <p:nvPr/>
        </p:nvSpPr>
        <p:spPr>
          <a:xfrm>
            <a:off x="10597415" y="3120232"/>
            <a:ext cx="768159" cy="1200329"/>
          </a:xfrm>
          <a:prstGeom prst="rect">
            <a:avLst/>
          </a:prstGeom>
          <a:noFill/>
        </p:spPr>
        <p:txBody>
          <a:bodyPr wrap="none" rtlCol="0">
            <a:spAutoFit/>
          </a:bodyPr>
          <a:lstStyle/>
          <a:p>
            <a:r>
              <a:rPr lang="fr-FR" dirty="0"/>
              <a:t>+ rein</a:t>
            </a:r>
          </a:p>
          <a:p>
            <a:r>
              <a:rPr lang="fr-FR" dirty="0"/>
              <a:t>AVC</a:t>
            </a:r>
          </a:p>
          <a:p>
            <a:r>
              <a:rPr lang="fr-FR" dirty="0"/>
              <a:t>KC</a:t>
            </a:r>
          </a:p>
          <a:p>
            <a:r>
              <a:rPr lang="fr-FR" dirty="0"/>
              <a:t>…</a:t>
            </a:r>
          </a:p>
        </p:txBody>
      </p:sp>
    </p:spTree>
    <p:extLst>
      <p:ext uri="{BB962C8B-B14F-4D97-AF65-F5344CB8AC3E}">
        <p14:creationId xmlns:p14="http://schemas.microsoft.com/office/powerpoint/2010/main" val="219715061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094" t="16111" r="56250" b="17777"/>
          <a:stretch/>
        </p:blipFill>
        <p:spPr bwMode="auto">
          <a:xfrm>
            <a:off x="1524000" y="1124744"/>
            <a:ext cx="9027420" cy="4457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0124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406" y="1417640"/>
            <a:ext cx="7707971" cy="518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normAutofit fontScale="90000"/>
          </a:bodyPr>
          <a:lstStyle/>
          <a:p>
            <a:r>
              <a:rPr lang="fr-FR" dirty="0"/>
              <a:t>Nouveaux principes du traitement du diabète en 2026</a:t>
            </a:r>
          </a:p>
        </p:txBody>
      </p:sp>
    </p:spTree>
    <p:extLst>
      <p:ext uri="{BB962C8B-B14F-4D97-AF65-F5344CB8AC3E}">
        <p14:creationId xmlns:p14="http://schemas.microsoft.com/office/powerpoint/2010/main" val="2477423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47F94B-C565-2343-7C35-6D82F2C6BA5E}"/>
              </a:ext>
            </a:extLst>
          </p:cNvPr>
          <p:cNvSpPr>
            <a:spLocks noGrp="1"/>
          </p:cNvSpPr>
          <p:nvPr>
            <p:ph type="title"/>
          </p:nvPr>
        </p:nvSpPr>
        <p:spPr/>
        <p:txBody>
          <a:bodyPr/>
          <a:lstStyle/>
          <a:p>
            <a:r>
              <a:rPr lang="fr-FR" dirty="0"/>
              <a:t>Incrétines dans le traitement de l’obésité</a:t>
            </a:r>
          </a:p>
        </p:txBody>
      </p:sp>
      <p:sp>
        <p:nvSpPr>
          <p:cNvPr id="3" name="Espace réservé du contenu 2">
            <a:extLst>
              <a:ext uri="{FF2B5EF4-FFF2-40B4-BE49-F238E27FC236}">
                <a16:creationId xmlns:a16="http://schemas.microsoft.com/office/drawing/2014/main" id="{7FE14F31-3E72-24EF-C616-2D5CB887E480}"/>
              </a:ext>
            </a:extLst>
          </p:cNvPr>
          <p:cNvSpPr>
            <a:spLocks noGrp="1"/>
          </p:cNvSpPr>
          <p:nvPr>
            <p:ph idx="1"/>
          </p:nvPr>
        </p:nvSpPr>
        <p:spPr>
          <a:xfrm>
            <a:off x="609600" y="1600203"/>
            <a:ext cx="10972800" cy="4983157"/>
          </a:xfrm>
        </p:spPr>
        <p:txBody>
          <a:bodyPr/>
          <a:lstStyle/>
          <a:p>
            <a:r>
              <a:rPr lang="fr-FR" dirty="0"/>
              <a:t>TTT de l’obésité</a:t>
            </a:r>
          </a:p>
          <a:p>
            <a:pPr lvl="1"/>
            <a:r>
              <a:rPr lang="fr-FR" dirty="0"/>
              <a:t>Modifications du mode de vie</a:t>
            </a:r>
          </a:p>
          <a:p>
            <a:pPr lvl="1"/>
            <a:r>
              <a:rPr lang="fr-FR" dirty="0"/>
              <a:t>Chirurgie bariatrique</a:t>
            </a:r>
          </a:p>
          <a:p>
            <a:pPr lvl="1"/>
            <a:r>
              <a:rPr lang="fr-FR" dirty="0"/>
              <a:t>Incrétines</a:t>
            </a:r>
          </a:p>
          <a:p>
            <a:r>
              <a:rPr lang="fr-FR" dirty="0"/>
              <a:t>Problématique de ces TTT</a:t>
            </a:r>
          </a:p>
          <a:p>
            <a:pPr lvl="1"/>
            <a:r>
              <a:rPr lang="fr-FR" dirty="0"/>
              <a:t>Risque de carences</a:t>
            </a:r>
          </a:p>
          <a:p>
            <a:pPr lvl="1"/>
            <a:r>
              <a:rPr lang="fr-FR" dirty="0"/>
              <a:t>Rechute</a:t>
            </a:r>
          </a:p>
          <a:p>
            <a:pPr lvl="1"/>
            <a:r>
              <a:rPr lang="fr-FR" dirty="0"/>
              <a:t>coût</a:t>
            </a:r>
          </a:p>
          <a:p>
            <a:pPr lvl="1"/>
            <a:endParaRPr lang="fr-FR" dirty="0"/>
          </a:p>
        </p:txBody>
      </p:sp>
    </p:spTree>
    <p:extLst>
      <p:ext uri="{BB962C8B-B14F-4D97-AF65-F5344CB8AC3E}">
        <p14:creationId xmlns:p14="http://schemas.microsoft.com/office/powerpoint/2010/main" val="4202120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70823" y="0"/>
            <a:ext cx="10515600" cy="558900"/>
          </a:xfrm>
        </p:spPr>
        <p:txBody>
          <a:bodyPr>
            <a:normAutofit fontScale="90000"/>
          </a:bodyPr>
          <a:lstStyle/>
          <a:p>
            <a:r>
              <a:rPr lang="fr-FR" sz="3600" b="1" dirty="0">
                <a:solidFill>
                  <a:schemeClr val="accent5"/>
                </a:solidFill>
              </a:rPr>
              <a:t>Hausse des cas de diabète et d’obésité dans le monde</a:t>
            </a:r>
          </a:p>
        </p:txBody>
      </p:sp>
      <p:pic>
        <p:nvPicPr>
          <p:cNvPr id="2" name="Image 1">
            <a:extLst>
              <a:ext uri="{FF2B5EF4-FFF2-40B4-BE49-F238E27FC236}">
                <a16:creationId xmlns:a16="http://schemas.microsoft.com/office/drawing/2014/main" id="{4ED54EA0-E345-47F8-D79D-0AD508FACDA3}"/>
              </a:ext>
            </a:extLst>
          </p:cNvPr>
          <p:cNvPicPr>
            <a:picLocks noChangeAspect="1"/>
          </p:cNvPicPr>
          <p:nvPr/>
        </p:nvPicPr>
        <p:blipFill>
          <a:blip r:embed="rId2"/>
          <a:srcRect l="19327" t="-6471" r="13116" b="14939"/>
          <a:stretch>
            <a:fillRect/>
          </a:stretch>
        </p:blipFill>
        <p:spPr>
          <a:xfrm>
            <a:off x="6192253" y="879015"/>
            <a:ext cx="5784783" cy="5446479"/>
          </a:xfrm>
          <a:prstGeom prst="rect">
            <a:avLst/>
          </a:prstGeom>
        </p:spPr>
      </p:pic>
      <p:pic>
        <p:nvPicPr>
          <p:cNvPr id="5" name="Image 4">
            <a:extLst>
              <a:ext uri="{FF2B5EF4-FFF2-40B4-BE49-F238E27FC236}">
                <a16:creationId xmlns:a16="http://schemas.microsoft.com/office/drawing/2014/main" id="{C901A1B0-424C-79DA-0203-372DF10A27FC}"/>
              </a:ext>
            </a:extLst>
          </p:cNvPr>
          <p:cNvPicPr>
            <a:picLocks noChangeAspect="1"/>
          </p:cNvPicPr>
          <p:nvPr/>
        </p:nvPicPr>
        <p:blipFill>
          <a:blip r:embed="rId3"/>
          <a:srcRect l="20317" t="47860" r="20091" b="10291"/>
          <a:stretch>
            <a:fillRect/>
          </a:stretch>
        </p:blipFill>
        <p:spPr>
          <a:xfrm>
            <a:off x="214964" y="2261936"/>
            <a:ext cx="5881036" cy="2870025"/>
          </a:xfrm>
          <a:prstGeom prst="rect">
            <a:avLst/>
          </a:prstGeom>
        </p:spPr>
      </p:pic>
    </p:spTree>
    <p:extLst>
      <p:ext uri="{BB962C8B-B14F-4D97-AF65-F5344CB8AC3E}">
        <p14:creationId xmlns:p14="http://schemas.microsoft.com/office/powerpoint/2010/main" val="3085361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C544F62-81A6-D507-08B9-EA4AFA427F59}"/>
              </a:ext>
            </a:extLst>
          </p:cNvPr>
          <p:cNvPicPr>
            <a:picLocks noChangeAspect="1"/>
          </p:cNvPicPr>
          <p:nvPr/>
        </p:nvPicPr>
        <p:blipFill>
          <a:blip r:embed="rId2"/>
          <a:srcRect t="48561" r="49240"/>
          <a:stretch>
            <a:fillRect/>
          </a:stretch>
        </p:blipFill>
        <p:spPr>
          <a:xfrm>
            <a:off x="2576791" y="1466986"/>
            <a:ext cx="6366348" cy="4558429"/>
          </a:xfrm>
          <a:prstGeom prst="rect">
            <a:avLst/>
          </a:prstGeom>
        </p:spPr>
      </p:pic>
      <p:sp>
        <p:nvSpPr>
          <p:cNvPr id="5" name="Espace réservé du texte 4">
            <a:extLst>
              <a:ext uri="{FF2B5EF4-FFF2-40B4-BE49-F238E27FC236}">
                <a16:creationId xmlns:a16="http://schemas.microsoft.com/office/drawing/2014/main" id="{3BD2B9F8-2915-7FF3-ACA4-7D29C18E198F}"/>
              </a:ext>
            </a:extLst>
          </p:cNvPr>
          <p:cNvSpPr>
            <a:spLocks noGrp="1"/>
          </p:cNvSpPr>
          <p:nvPr>
            <p:ph type="body" sz="quarter" idx="12"/>
          </p:nvPr>
        </p:nvSpPr>
        <p:spPr/>
        <p:txBody>
          <a:bodyPr/>
          <a:lstStyle/>
          <a:p>
            <a:pPr algn="ctr"/>
            <a:r>
              <a:rPr lang="fr-FR" sz="3200" dirty="0"/>
              <a:t>Comparaison de l’effet des GLP1-R et de la chirurgie bariatrique sur la perte de poids</a:t>
            </a:r>
          </a:p>
        </p:txBody>
      </p:sp>
      <p:sp>
        <p:nvSpPr>
          <p:cNvPr id="7" name="ZoneTexte 6">
            <a:extLst>
              <a:ext uri="{FF2B5EF4-FFF2-40B4-BE49-F238E27FC236}">
                <a16:creationId xmlns:a16="http://schemas.microsoft.com/office/drawing/2014/main" id="{08AB34FE-AD8D-64C2-BEED-0BC14DD99962}"/>
              </a:ext>
            </a:extLst>
          </p:cNvPr>
          <p:cNvSpPr txBox="1"/>
          <p:nvPr/>
        </p:nvSpPr>
        <p:spPr>
          <a:xfrm>
            <a:off x="6506678" y="6333423"/>
            <a:ext cx="3235245" cy="369332"/>
          </a:xfrm>
          <a:prstGeom prst="rect">
            <a:avLst/>
          </a:prstGeom>
          <a:noFill/>
        </p:spPr>
        <p:txBody>
          <a:bodyPr wrap="none" rtlCol="0">
            <a:spAutoFit/>
          </a:bodyPr>
          <a:lstStyle/>
          <a:p>
            <a:r>
              <a:rPr lang="fr-FR" dirty="0" err="1"/>
              <a:t>Jama</a:t>
            </a:r>
            <a:r>
              <a:rPr lang="fr-FR" dirty="0"/>
              <a:t> </a:t>
            </a:r>
            <a:r>
              <a:rPr lang="fr-FR" dirty="0" err="1"/>
              <a:t>Surg</a:t>
            </a:r>
            <a:r>
              <a:rPr lang="fr-FR" dirty="0"/>
              <a:t> 2025, 160; 1232-1239</a:t>
            </a:r>
          </a:p>
        </p:txBody>
      </p:sp>
    </p:spTree>
    <p:extLst>
      <p:ext uri="{BB962C8B-B14F-4D97-AF65-F5344CB8AC3E}">
        <p14:creationId xmlns:p14="http://schemas.microsoft.com/office/powerpoint/2010/main" val="3655491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Efficacité des doubles et triples agonistes GLP1</a:t>
            </a:r>
          </a:p>
        </p:txBody>
      </p:sp>
      <p:pic>
        <p:nvPicPr>
          <p:cNvPr id="4" name="Image 3"/>
          <p:cNvPicPr>
            <a:picLocks noChangeAspect="1"/>
          </p:cNvPicPr>
          <p:nvPr/>
        </p:nvPicPr>
        <p:blipFill>
          <a:blip r:embed="rId2"/>
          <a:stretch>
            <a:fillRect/>
          </a:stretch>
        </p:blipFill>
        <p:spPr>
          <a:xfrm>
            <a:off x="4662321" y="1417640"/>
            <a:ext cx="3535820" cy="5440360"/>
          </a:xfrm>
          <a:prstGeom prst="rect">
            <a:avLst/>
          </a:prstGeom>
        </p:spPr>
      </p:pic>
    </p:spTree>
    <p:extLst>
      <p:ext uri="{BB962C8B-B14F-4D97-AF65-F5344CB8AC3E}">
        <p14:creationId xmlns:p14="http://schemas.microsoft.com/office/powerpoint/2010/main" val="3705797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79865" y="1711842"/>
            <a:ext cx="4217737" cy="4752753"/>
          </a:xfrm>
          <a:prstGeom prst="rect">
            <a:avLst/>
          </a:prstGeom>
        </p:spPr>
      </p:pic>
      <p:sp>
        <p:nvSpPr>
          <p:cNvPr id="3" name="Titre 2"/>
          <p:cNvSpPr>
            <a:spLocks noGrp="1"/>
          </p:cNvSpPr>
          <p:nvPr>
            <p:ph type="title"/>
          </p:nvPr>
        </p:nvSpPr>
        <p:spPr/>
        <p:txBody>
          <a:bodyPr>
            <a:normAutofit/>
          </a:bodyPr>
          <a:lstStyle/>
          <a:p>
            <a:r>
              <a:rPr lang="fr-FR" sz="2800" b="1" dirty="0">
                <a:solidFill>
                  <a:schemeClr val="tx2">
                    <a:lumMod val="60000"/>
                    <a:lumOff val="40000"/>
                  </a:schemeClr>
                </a:solidFill>
              </a:rPr>
              <a:t>Comparaison agonistes GLP1 VS </a:t>
            </a:r>
            <a:r>
              <a:rPr lang="fr-FR" sz="2800" b="1" dirty="0" err="1">
                <a:solidFill>
                  <a:schemeClr val="tx2">
                    <a:lumMod val="60000"/>
                    <a:lumOff val="40000"/>
                  </a:schemeClr>
                </a:solidFill>
              </a:rPr>
              <a:t>co</a:t>
            </a:r>
            <a:r>
              <a:rPr lang="fr-FR" sz="2800" b="1" dirty="0">
                <a:solidFill>
                  <a:schemeClr val="tx2">
                    <a:lumMod val="60000"/>
                    <a:lumOff val="40000"/>
                  </a:schemeClr>
                </a:solidFill>
              </a:rPr>
              <a:t>-agonistes GLP1/GIP dans le traitement de l’obésité</a:t>
            </a:r>
          </a:p>
        </p:txBody>
      </p:sp>
      <p:sp>
        <p:nvSpPr>
          <p:cNvPr id="4" name="ZoneTexte 3"/>
          <p:cNvSpPr txBox="1"/>
          <p:nvPr/>
        </p:nvSpPr>
        <p:spPr>
          <a:xfrm>
            <a:off x="8123274" y="2339163"/>
            <a:ext cx="2694648" cy="646331"/>
          </a:xfrm>
          <a:prstGeom prst="rect">
            <a:avLst/>
          </a:prstGeom>
          <a:noFill/>
        </p:spPr>
        <p:txBody>
          <a:bodyPr wrap="none" rtlCol="0">
            <a:spAutoFit/>
          </a:bodyPr>
          <a:lstStyle/>
          <a:p>
            <a:r>
              <a:rPr lang="fr-FR" dirty="0" err="1"/>
              <a:t>Sémaglutide</a:t>
            </a:r>
            <a:r>
              <a:rPr lang="fr-FR" dirty="0"/>
              <a:t> vs </a:t>
            </a:r>
            <a:r>
              <a:rPr lang="fr-FR" dirty="0" err="1"/>
              <a:t>Tirzépatide</a:t>
            </a:r>
            <a:endParaRPr lang="fr-FR" dirty="0"/>
          </a:p>
          <a:p>
            <a:r>
              <a:rPr lang="fr-FR" dirty="0"/>
              <a:t>72 semaines</a:t>
            </a:r>
          </a:p>
        </p:txBody>
      </p:sp>
      <p:sp>
        <p:nvSpPr>
          <p:cNvPr id="5" name="ZoneTexte 4"/>
          <p:cNvSpPr txBox="1"/>
          <p:nvPr/>
        </p:nvSpPr>
        <p:spPr>
          <a:xfrm>
            <a:off x="8208335" y="6177516"/>
            <a:ext cx="2932213" cy="369332"/>
          </a:xfrm>
          <a:prstGeom prst="rect">
            <a:avLst/>
          </a:prstGeom>
          <a:noFill/>
        </p:spPr>
        <p:txBody>
          <a:bodyPr wrap="none" rtlCol="0">
            <a:spAutoFit/>
          </a:bodyPr>
          <a:lstStyle/>
          <a:p>
            <a:r>
              <a:rPr lang="fr-FR" dirty="0"/>
              <a:t>N </a:t>
            </a:r>
            <a:r>
              <a:rPr lang="fr-FR" dirty="0" err="1"/>
              <a:t>Engl</a:t>
            </a:r>
            <a:r>
              <a:rPr lang="fr-FR" dirty="0"/>
              <a:t> J Med 2025;393:26-36</a:t>
            </a:r>
          </a:p>
        </p:txBody>
      </p:sp>
    </p:spTree>
    <p:extLst>
      <p:ext uri="{BB962C8B-B14F-4D97-AF65-F5344CB8AC3E}">
        <p14:creationId xmlns:p14="http://schemas.microsoft.com/office/powerpoint/2010/main" val="3630133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132205" y="6162056"/>
            <a:ext cx="8495452" cy="216726"/>
          </a:xfrm>
          <a:prstGeom prst="rect">
            <a:avLst/>
          </a:prstGeom>
          <a:noFill/>
          <a:ln w="9525">
            <a:noFill/>
            <a:miter lim="800000"/>
            <a:headEnd/>
            <a:tailEnd/>
          </a:ln>
        </p:spPr>
        <p:txBody>
          <a:bodyPr lIns="0" tIns="0" rIns="0" bIns="0">
            <a:spAutoFit/>
          </a:bodyPr>
          <a:lstStyle/>
          <a:p>
            <a:pPr algn="ctr" defTabSz="829544" fontAlgn="base" hangingPunct="0">
              <a:lnSpc>
                <a:spcPct val="97000"/>
              </a:lnSpc>
              <a:spcBef>
                <a:spcPct val="0"/>
              </a:spcBef>
              <a:spcAft>
                <a:spcPct val="0"/>
              </a:spcAft>
              <a:buClr>
                <a:srgbClr val="FFFFFF"/>
              </a:buClr>
              <a:buSzPct val="45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sz="1452" b="1" dirty="0" err="1">
                <a:solidFill>
                  <a:srgbClr val="FFFFFF"/>
                </a:solidFill>
                <a:latin typeface="Arial" charset="0"/>
              </a:rPr>
              <a:t>Changes in Body Weight with Retatrutide as Compared with Placebo.</a:t>
            </a:r>
            <a:endParaRPr lang="en-GB" sz="1452"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7835704" y="6270419"/>
            <a:ext cx="2566349" cy="432045"/>
          </a:xfrm>
          <a:prstGeom prst="rect">
            <a:avLst/>
          </a:prstGeom>
          <a:noFill/>
        </p:spPr>
      </p:pic>
      <p:sp>
        <p:nvSpPr>
          <p:cNvPr id="5124" name="Text Box 4"/>
          <p:cNvSpPr txBox="1">
            <a:spLocks noChangeArrowheads="1"/>
          </p:cNvSpPr>
          <p:nvPr/>
        </p:nvSpPr>
        <p:spPr bwMode="auto">
          <a:xfrm>
            <a:off x="3177593" y="6547665"/>
            <a:ext cx="5511852" cy="162609"/>
          </a:xfrm>
          <a:prstGeom prst="rect">
            <a:avLst/>
          </a:prstGeom>
          <a:noFill/>
          <a:ln w="9525">
            <a:noFill/>
            <a:miter lim="800000"/>
            <a:headEnd/>
            <a:tailEnd/>
          </a:ln>
        </p:spPr>
        <p:txBody>
          <a:bodyPr lIns="0" tIns="0" rIns="0" bIns="0">
            <a:spAutoFit/>
          </a:bodyPr>
          <a:lstStyle/>
          <a:p>
            <a:pPr defTabSz="829544" fontAlgn="base" hangingPunct="0">
              <a:lnSpc>
                <a:spcPct val="97000"/>
              </a:lnSpc>
              <a:spcBef>
                <a:spcPct val="0"/>
              </a:spcBef>
              <a:spcAft>
                <a:spcPct val="0"/>
              </a:spcAft>
              <a:buClr>
                <a:srgbClr val="FFFFFF"/>
              </a:buClr>
              <a:buSzPct val="45000"/>
              <a:tabLst>
                <a:tab pos="656722" algn="l"/>
                <a:tab pos="1313444" algn="l"/>
                <a:tab pos="1970166" algn="l"/>
                <a:tab pos="2626888" algn="l"/>
                <a:tab pos="3283610" algn="l"/>
              </a:tabLst>
            </a:pPr>
            <a:r>
              <a:rPr lang="en-GB" sz="1089" b="1">
                <a:solidFill>
                  <a:srgbClr val="FFFFFF"/>
                </a:solidFill>
                <a:latin typeface="Arial" charset="0"/>
              </a:rPr>
              <a:t>Jastreboff AM et al. N Engl J Med2023;389:514-526</a:t>
            </a:r>
            <a:endParaRPr lang="en-GB" sz="1089"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3177593" y="907647"/>
            <a:ext cx="5511852" cy="4977163"/>
          </a:xfrm>
          <a:prstGeom prst="rect">
            <a:avLst/>
          </a:prstGeom>
        </p:spPr>
      </p:pic>
      <p:sp>
        <p:nvSpPr>
          <p:cNvPr id="2" name="Titre 1"/>
          <p:cNvSpPr>
            <a:spLocks noGrp="1"/>
          </p:cNvSpPr>
          <p:nvPr>
            <p:ph type="title"/>
          </p:nvPr>
        </p:nvSpPr>
        <p:spPr>
          <a:xfrm>
            <a:off x="637545" y="73561"/>
            <a:ext cx="10408321" cy="725723"/>
          </a:xfrm>
        </p:spPr>
        <p:txBody>
          <a:bodyPr/>
          <a:lstStyle/>
          <a:p>
            <a:r>
              <a:rPr lang="fr-FR" dirty="0"/>
              <a:t>Efficacité des triples agonistes GLP1/GIP/Glucagon dans l’obésité</a:t>
            </a:r>
          </a:p>
        </p:txBody>
      </p:sp>
    </p:spTree>
    <p:extLst>
      <p:ext uri="{BB962C8B-B14F-4D97-AF65-F5344CB8AC3E}">
        <p14:creationId xmlns:p14="http://schemas.microsoft.com/office/powerpoint/2010/main" val="50564362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1848995" y="381641"/>
            <a:ext cx="8495452" cy="433452"/>
          </a:xfrm>
          <a:prstGeom prst="rect">
            <a:avLst/>
          </a:prstGeom>
          <a:noFill/>
          <a:ln w="9525">
            <a:noFill/>
            <a:miter lim="800000"/>
            <a:headEnd/>
            <a:tailEnd/>
          </a:ln>
        </p:spPr>
        <p:txBody>
          <a:bodyPr lIns="0" tIns="0" rIns="0" bIns="0">
            <a:spAutoFit/>
          </a:bodyPr>
          <a:lstStyle/>
          <a:p>
            <a:pPr algn="ctr" defTabSz="829544" fontAlgn="base" hangingPunct="0">
              <a:lnSpc>
                <a:spcPct val="97000"/>
              </a:lnSpc>
              <a:spcBef>
                <a:spcPct val="0"/>
              </a:spcBef>
              <a:spcAft>
                <a:spcPct val="0"/>
              </a:spcAft>
              <a:buClr>
                <a:srgbClr val="FFFFFF"/>
              </a:buClr>
              <a:buSzPct val="45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sz="1452" b="1" dirty="0" err="1">
                <a:solidFill>
                  <a:srgbClr val="FFFFFF"/>
                </a:solidFill>
                <a:latin typeface="Arial" charset="0"/>
              </a:rPr>
              <a:t>Changes in Body Weight with Retatrutide as Compared with Placebo in Prespecified Exploratory Subgroups.</a:t>
            </a:r>
            <a:endParaRPr lang="en-GB" sz="1452" b="1" dirty="0">
              <a:solidFill>
                <a:srgbClr val="FFFFFF"/>
              </a:solidFill>
              <a:latin typeface="Arial" charset="0"/>
            </a:endParaRPr>
          </a:p>
        </p:txBody>
      </p:sp>
      <p:pic>
        <p:nvPicPr>
          <p:cNvPr id="5122" name="Picture 2"/>
          <p:cNvPicPr>
            <a:picLocks noChangeAspect="1" noChangeArrowheads="1"/>
          </p:cNvPicPr>
          <p:nvPr/>
        </p:nvPicPr>
        <p:blipFill>
          <a:blip r:embed="rId3" cstate="print"/>
          <a:srcRect/>
          <a:stretch>
            <a:fillRect/>
          </a:stretch>
        </p:blipFill>
        <p:spPr bwMode="auto">
          <a:xfrm>
            <a:off x="7835704" y="6270419"/>
            <a:ext cx="2566349" cy="432045"/>
          </a:xfrm>
          <a:prstGeom prst="rect">
            <a:avLst/>
          </a:prstGeom>
          <a:noFill/>
        </p:spPr>
      </p:pic>
      <p:sp>
        <p:nvSpPr>
          <p:cNvPr id="5124" name="Text Box 4"/>
          <p:cNvSpPr txBox="1">
            <a:spLocks noChangeArrowheads="1"/>
          </p:cNvSpPr>
          <p:nvPr/>
        </p:nvSpPr>
        <p:spPr bwMode="auto">
          <a:xfrm>
            <a:off x="2816635" y="5972308"/>
            <a:ext cx="6538569" cy="162609"/>
          </a:xfrm>
          <a:prstGeom prst="rect">
            <a:avLst/>
          </a:prstGeom>
          <a:noFill/>
          <a:ln w="9525">
            <a:noFill/>
            <a:miter lim="800000"/>
            <a:headEnd/>
            <a:tailEnd/>
          </a:ln>
        </p:spPr>
        <p:txBody>
          <a:bodyPr lIns="0" tIns="0" rIns="0" bIns="0">
            <a:spAutoFit/>
          </a:bodyPr>
          <a:lstStyle/>
          <a:p>
            <a:pPr defTabSz="829544" fontAlgn="base" hangingPunct="0">
              <a:lnSpc>
                <a:spcPct val="97000"/>
              </a:lnSpc>
              <a:spcBef>
                <a:spcPct val="0"/>
              </a:spcBef>
              <a:spcAft>
                <a:spcPct val="0"/>
              </a:spcAft>
              <a:buClr>
                <a:srgbClr val="FFFFFF"/>
              </a:buClr>
              <a:buSzPct val="45000"/>
              <a:tabLst>
                <a:tab pos="656722" algn="l"/>
                <a:tab pos="1313444" algn="l"/>
                <a:tab pos="1970166" algn="l"/>
                <a:tab pos="2626888" algn="l"/>
                <a:tab pos="3283610" algn="l"/>
              </a:tabLst>
            </a:pPr>
            <a:r>
              <a:rPr lang="en-GB" sz="1089" b="1">
                <a:solidFill>
                  <a:srgbClr val="FFFFFF"/>
                </a:solidFill>
                <a:latin typeface="Arial" charset="0"/>
              </a:rPr>
              <a:t>Jastreboff AM et al. N Engl J Med2023;389:514-526</a:t>
            </a:r>
            <a:endParaRPr lang="en-GB" sz="1089" b="1" dirty="0">
              <a:solidFill>
                <a:srgbClr val="FFFFFF"/>
              </a:solidFill>
              <a:latin typeface="Arial" charset="0"/>
            </a:endParaRPr>
          </a:p>
        </p:txBody>
      </p:sp>
      <p:pic>
        <p:nvPicPr>
          <p:cNvPr id="6" name="Picture 5" descr="Image"/>
          <p:cNvPicPr>
            <a:picLocks noChangeAspect="1"/>
          </p:cNvPicPr>
          <p:nvPr/>
        </p:nvPicPr>
        <p:blipFill>
          <a:blip r:embed="rId4" cstate="print"/>
          <a:stretch>
            <a:fillRect/>
          </a:stretch>
        </p:blipFill>
        <p:spPr>
          <a:xfrm>
            <a:off x="2816635" y="933218"/>
            <a:ext cx="6538569" cy="4977163"/>
          </a:xfrm>
          <a:prstGeom prst="rect">
            <a:avLst/>
          </a:prstGeom>
        </p:spPr>
      </p:pic>
    </p:spTree>
    <p:extLst>
      <p:ext uri="{BB962C8B-B14F-4D97-AF65-F5344CB8AC3E}">
        <p14:creationId xmlns:p14="http://schemas.microsoft.com/office/powerpoint/2010/main" val="145398510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93F87E-973B-1853-DEB9-8C052BA9FE75}"/>
              </a:ext>
            </a:extLst>
          </p:cNvPr>
          <p:cNvSpPr>
            <a:spLocks noGrp="1"/>
          </p:cNvSpPr>
          <p:nvPr>
            <p:ph type="title"/>
          </p:nvPr>
        </p:nvSpPr>
        <p:spPr/>
        <p:txBody>
          <a:bodyPr/>
          <a:lstStyle/>
          <a:p>
            <a:r>
              <a:rPr lang="fr-FR" dirty="0"/>
              <a:t>Autres bénéfices des incrétines</a:t>
            </a:r>
          </a:p>
        </p:txBody>
      </p:sp>
      <p:sp>
        <p:nvSpPr>
          <p:cNvPr id="3" name="Espace réservé du contenu 2">
            <a:extLst>
              <a:ext uri="{FF2B5EF4-FFF2-40B4-BE49-F238E27FC236}">
                <a16:creationId xmlns:a16="http://schemas.microsoft.com/office/drawing/2014/main" id="{FA4A4203-EE47-48B3-1ED9-750B6D371BB8}"/>
              </a:ext>
            </a:extLst>
          </p:cNvPr>
          <p:cNvSpPr>
            <a:spLocks noGrp="1"/>
          </p:cNvSpPr>
          <p:nvPr>
            <p:ph idx="1"/>
          </p:nvPr>
        </p:nvSpPr>
        <p:spPr/>
        <p:txBody>
          <a:bodyPr/>
          <a:lstStyle/>
          <a:p>
            <a:r>
              <a:rPr lang="fr-FR" dirty="0">
                <a:solidFill>
                  <a:schemeClr val="bg2">
                    <a:lumMod val="90000"/>
                  </a:schemeClr>
                </a:solidFill>
              </a:rPr>
              <a:t>Effet sur l’équilibre glycémique</a:t>
            </a:r>
          </a:p>
          <a:p>
            <a:r>
              <a:rPr lang="fr-FR" dirty="0">
                <a:solidFill>
                  <a:schemeClr val="bg2">
                    <a:lumMod val="90000"/>
                  </a:schemeClr>
                </a:solidFill>
              </a:rPr>
              <a:t>Effet sur le poids</a:t>
            </a:r>
          </a:p>
          <a:p>
            <a:r>
              <a:rPr lang="fr-FR" dirty="0">
                <a:solidFill>
                  <a:schemeClr val="bg2">
                    <a:lumMod val="90000"/>
                  </a:schemeClr>
                </a:solidFill>
              </a:rPr>
              <a:t>Protection CV</a:t>
            </a:r>
          </a:p>
          <a:p>
            <a:r>
              <a:rPr lang="fr-FR" dirty="0"/>
              <a:t>Effet sur la MASLD (« foie gras »)</a:t>
            </a:r>
          </a:p>
          <a:p>
            <a:r>
              <a:rPr lang="fr-FR" dirty="0"/>
              <a:t>Effet sur les troubles neurologiques</a:t>
            </a:r>
          </a:p>
          <a:p>
            <a:r>
              <a:rPr lang="fr-FR" dirty="0"/>
              <a:t>Effet sur l’os (arthrose)</a:t>
            </a:r>
          </a:p>
          <a:p>
            <a:r>
              <a:rPr lang="fr-FR" dirty="0"/>
              <a:t>…..</a:t>
            </a:r>
          </a:p>
          <a:p>
            <a:endParaRPr lang="fr-FR" dirty="0"/>
          </a:p>
        </p:txBody>
      </p:sp>
    </p:spTree>
    <p:extLst>
      <p:ext uri="{BB962C8B-B14F-4D97-AF65-F5344CB8AC3E}">
        <p14:creationId xmlns:p14="http://schemas.microsoft.com/office/powerpoint/2010/main" val="756705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b="5978"/>
          <a:stretch/>
        </p:blipFill>
        <p:spPr>
          <a:xfrm>
            <a:off x="3943349" y="93207"/>
            <a:ext cx="5705476" cy="6741196"/>
          </a:xfrm>
          <a:prstGeom prst="rect">
            <a:avLst/>
          </a:prstGeom>
        </p:spPr>
      </p:pic>
    </p:spTree>
    <p:extLst>
      <p:ext uri="{BB962C8B-B14F-4D97-AF65-F5344CB8AC3E}">
        <p14:creationId xmlns:p14="http://schemas.microsoft.com/office/powerpoint/2010/main" val="1925374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419100" y="1533525"/>
            <a:ext cx="11606212" cy="4138099"/>
          </a:xfrm>
          <a:prstGeom prst="rect">
            <a:avLst/>
          </a:prstGeom>
        </p:spPr>
      </p:pic>
    </p:spTree>
    <p:extLst>
      <p:ext uri="{BB962C8B-B14F-4D97-AF65-F5344CB8AC3E}">
        <p14:creationId xmlns:p14="http://schemas.microsoft.com/office/powerpoint/2010/main" val="3863811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5579" r="28297"/>
          <a:stretch/>
        </p:blipFill>
        <p:spPr>
          <a:xfrm>
            <a:off x="3467100" y="0"/>
            <a:ext cx="4744323" cy="2235772"/>
          </a:xfrm>
          <a:prstGeom prst="rect">
            <a:avLst/>
          </a:prstGeom>
        </p:spPr>
      </p:pic>
      <p:pic>
        <p:nvPicPr>
          <p:cNvPr id="3" name="Image 2"/>
          <p:cNvPicPr>
            <a:picLocks noChangeAspect="1"/>
          </p:cNvPicPr>
          <p:nvPr/>
        </p:nvPicPr>
        <p:blipFill>
          <a:blip r:embed="rId3"/>
          <a:stretch>
            <a:fillRect/>
          </a:stretch>
        </p:blipFill>
        <p:spPr>
          <a:xfrm>
            <a:off x="3167498" y="2476500"/>
            <a:ext cx="5343525" cy="4191000"/>
          </a:xfrm>
          <a:prstGeom prst="rect">
            <a:avLst/>
          </a:prstGeom>
        </p:spPr>
      </p:pic>
    </p:spTree>
    <p:extLst>
      <p:ext uri="{BB962C8B-B14F-4D97-AF65-F5344CB8AC3E}">
        <p14:creationId xmlns:p14="http://schemas.microsoft.com/office/powerpoint/2010/main" val="1097722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
            <a:extLst>
              <a:ext uri="{FF2B5EF4-FFF2-40B4-BE49-F238E27FC236}">
                <a16:creationId xmlns:a16="http://schemas.microsoft.com/office/drawing/2014/main" id="{C287DE3D-A243-4483-A1CA-D72B2B0025E1}"/>
              </a:ext>
            </a:extLst>
          </p:cNvPr>
          <p:cNvSpPr/>
          <p:nvPr>
            <p:custDataLst>
              <p:tags r:id="rId1"/>
            </p:custDataLst>
          </p:nvPr>
        </p:nvSpPr>
        <p:spPr>
          <a:xfrm>
            <a:off x="1524000" y="687388"/>
            <a:ext cx="9144000" cy="914400"/>
          </a:xfrm>
          <a:prstGeom prst="rect">
            <a:avLst/>
          </a:prstGeom>
          <a:solidFill>
            <a:srgbClr val="EEEEEE"/>
          </a:solidFill>
          <a:ln w="25400" cap="flat" cmpd="sng" algn="ctr">
            <a:noFill/>
            <a:prstDash val="solid"/>
            <a:round/>
            <a:headEnd type="none" w="med" len="med"/>
            <a:tailEnd type="none" w="med" len="med"/>
          </a:ln>
        </p:spPr>
        <p:txBody>
          <a:bodyPr anchor="ctr"/>
          <a:lstStyle/>
          <a:p>
            <a:pPr algn="ctr">
              <a:buSzTx/>
              <a:defRPr kumimoji="0" sz="1800" b="0" i="0" u="none" strike="noStrike" kern="1200" cap="none" spc="0" normalizeH="0" baseline="0" noProof="0">
                <a:ln w="9525" cap="flat" cmpd="sng" algn="ctr">
                  <a:noFill/>
                  <a:prstDash val="solid"/>
                  <a:round/>
                  <a:headEnd type="none" w="med" len="med"/>
                  <a:tailEnd type="none" w="med" len="med"/>
                </a:ln>
                <a:solidFill>
                  <a:srgbClr val="FFFFFF"/>
                </a:solidFill>
                <a:effectLst/>
                <a:uLnTx/>
                <a:uFillTx/>
                <a:latin typeface="Arial"/>
                <a:ea typeface="Arial"/>
                <a:cs typeface="Arial"/>
                <a:sym typeface="Wingdings" charset="2"/>
              </a:defRPr>
            </a:pPr>
            <a:endParaRPr lang="en-US">
              <a:solidFill>
                <a:schemeClr val="lt1"/>
              </a:solidFill>
              <a:sym typeface="Wingdings" charset="2"/>
            </a:endParaRPr>
          </a:p>
        </p:txBody>
      </p:sp>
      <p:sp>
        <p:nvSpPr>
          <p:cNvPr id="14339" name="Date Placeholder 3"/>
          <p:cNvSpPr>
            <a:spLocks noGrp="1" noChangeArrowheads="1"/>
          </p:cNvSpPr>
          <p:nvPr>
            <p:ph type="dt" sz="quarter" idx="11"/>
            <p:custDataLst>
              <p:tags r:id="rId2"/>
            </p:custDataLst>
          </p:nvPr>
        </p:nvSpPr>
        <p:spPr bwMode="auto">
          <a:xfrm>
            <a:off x="1524000" y="6223000"/>
            <a:ext cx="2540000" cy="635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lIns="254000" tIns="63500" rIns="127000" bIns="63500" rtlCol="0"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SzPct val="100000"/>
              <a:buFontTx/>
              <a:buNone/>
            </a:pPr>
            <a:r>
              <a:rPr lang="en-US" altLang="en-US" sz="1100">
                <a:solidFill>
                  <a:srgbClr val="999999"/>
                </a:solidFill>
                <a:latin typeface="Helvetica" panose="020B0604020202020204" pitchFamily="34" charset="0"/>
              </a:rPr>
              <a:t>Date of download:  7/24/2025</a:t>
            </a:r>
          </a:p>
        </p:txBody>
      </p:sp>
      <p:sp>
        <p:nvSpPr>
          <p:cNvPr id="14340" name="Footer Placeholder 4"/>
          <p:cNvSpPr>
            <a:spLocks noGrp="1" noChangeArrowheads="1"/>
          </p:cNvSpPr>
          <p:nvPr>
            <p:ph type="ftr" sz="quarter" idx="12"/>
            <p:custDataLst>
              <p:tags r:id="rId3"/>
            </p:custDataLst>
          </p:nvPr>
        </p:nvSpPr>
        <p:spPr bwMode="auto">
          <a:xfrm>
            <a:off x="4495800" y="6223000"/>
            <a:ext cx="3200400" cy="635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100">
              <a:solidFill>
                <a:srgbClr val="999999"/>
              </a:solidFill>
              <a:latin typeface="Helvetica" panose="020B0604020202020204" pitchFamily="34" charset="0"/>
            </a:endParaRPr>
          </a:p>
        </p:txBody>
      </p:sp>
      <p:sp>
        <p:nvSpPr>
          <p:cNvPr id="16389" name="Text Placeholder 2">
            <a:extLst>
              <a:ext uri="{FF2B5EF4-FFF2-40B4-BE49-F238E27FC236}">
                <a16:creationId xmlns:a16="http://schemas.microsoft.com/office/drawing/2014/main" id="{5B41E5AE-BCF1-4EA8-A84C-DFECAA44D3CB}"/>
              </a:ext>
            </a:extLst>
          </p:cNvPr>
          <p:cNvSpPr txBox="1"/>
          <p:nvPr>
            <p:custDataLst>
              <p:tags r:id="rId4"/>
            </p:custDataLst>
          </p:nvPr>
        </p:nvSpPr>
        <p:spPr bwMode="auto">
          <a:xfrm>
            <a:off x="1524000" y="692150"/>
            <a:ext cx="9144000" cy="508000"/>
          </a:xfrm>
          <a:prstGeom prst="rect">
            <a:avLst/>
          </a:prstGeom>
          <a:noFill/>
          <a:ln w="9525" cap="flat" cmpd="sng" algn="ctr">
            <a:noFill/>
            <a:prstDash val="solid"/>
            <a:miter lim="800000"/>
            <a:headEnd type="none" w="med" len="med"/>
            <a:tailEnd type="none" w="med" len="med"/>
          </a:ln>
        </p:spPr>
        <p:txBody>
          <a:bodyPr lIns="254000" tIns="63500" rIns="127000" bIns="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300">
                <a:ln w="9525" cap="flat" cmpd="sng" algn="ctr">
                  <a:noFill/>
                  <a:prstDash val="solid"/>
                  <a:round/>
                  <a:headEnd type="none" w="med" len="med"/>
                  <a:tailEnd type="none" w="med" len="med"/>
                </a:ln>
                <a:solidFill>
                  <a:srgbClr val="000000"/>
                </a:solidFill>
                <a:latin typeface="Helvetica" charset="0"/>
                <a:ea typeface="Arial"/>
                <a:cs typeface="Helvetica"/>
                <a:sym typeface="Wingdings"/>
              </a:rPr>
              <a:t>From: </a:t>
            </a:r>
            <a:r>
              <a:rPr lang="en-US" sz="1300" b="1">
                <a:ln w="9525" cap="flat" cmpd="sng" algn="ctr">
                  <a:noFill/>
                  <a:prstDash val="solid"/>
                  <a:round/>
                  <a:headEnd type="none" w="med" len="med"/>
                  <a:tailEnd type="none" w="med" len="med"/>
                </a:ln>
                <a:solidFill>
                  <a:srgbClr val="000000"/>
                </a:solidFill>
                <a:latin typeface="Helvetica" charset="0"/>
                <a:ea typeface="Arial"/>
                <a:cs typeface="Helvetica"/>
                <a:sym typeface="Wingdings"/>
              </a:rPr>
              <a:t>Neurodegeneration and Stroke After Semaglutide and Tirzepatide in Patients With Diabetes and Obesity</a:t>
            </a:r>
          </a:p>
        </p:txBody>
      </p:sp>
      <p:cxnSp>
        <p:nvCxnSpPr>
          <p:cNvPr id="14342" name="Straight Connector 8"/>
          <p:cNvCxnSpPr>
            <a:cxnSpLocks noChangeShapeType="1"/>
          </p:cNvCxnSpPr>
          <p:nvPr>
            <p:custDataLst>
              <p:tags r:id="rId5"/>
            </p:custDataLst>
          </p:nvPr>
        </p:nvCxnSpPr>
        <p:spPr bwMode="auto">
          <a:xfrm flipV="1">
            <a:off x="1524000" y="6215064"/>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sp>
        <p:nvSpPr>
          <p:cNvPr id="16391" name="Text Placeholder 2">
            <a:extLst>
              <a:ext uri="{FF2B5EF4-FFF2-40B4-BE49-F238E27FC236}">
                <a16:creationId xmlns:a16="http://schemas.microsoft.com/office/drawing/2014/main" id="{3A05D262-6DDC-4025-90FD-F1CEC9D03A0A}"/>
              </a:ext>
            </a:extLst>
          </p:cNvPr>
          <p:cNvSpPr txBox="1"/>
          <p:nvPr>
            <p:custDataLst>
              <p:tags r:id="rId6"/>
            </p:custDataLst>
          </p:nvPr>
        </p:nvSpPr>
        <p:spPr bwMode="auto">
          <a:xfrm>
            <a:off x="1524000" y="1282700"/>
            <a:ext cx="9144000" cy="317500"/>
          </a:xfrm>
          <a:prstGeom prst="rect">
            <a:avLst/>
          </a:prstGeom>
          <a:noFill/>
          <a:ln w="9525" cap="flat" cmpd="sng" algn="ctr">
            <a:noFill/>
            <a:prstDash val="solid"/>
            <a:miter lim="800000"/>
            <a:headEnd type="none" w="med" len="med"/>
            <a:tailEnd type="none" w="med" len="med"/>
          </a:ln>
        </p:spPr>
        <p:txBody>
          <a:bodyPr lIns="254000" tIns="0" rIns="127000" bIns="6350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200">
                <a:ln w="9525" cap="flat" cmpd="sng" algn="ctr">
                  <a:noFill/>
                  <a:prstDash val="solid"/>
                  <a:round/>
                  <a:headEnd type="none" w="med" len="med"/>
                  <a:tailEnd type="none" w="med" len="med"/>
                </a:ln>
                <a:solidFill>
                  <a:srgbClr val="000000"/>
                </a:solidFill>
                <a:latin typeface="Helvetica" charset="0"/>
                <a:ea typeface="Arial"/>
                <a:cs typeface="Helvetica"/>
                <a:sym typeface="Wingdings"/>
              </a:rPr>
              <a:t>JAMA Netw Open. 2025;8(7):e2521016. doi:10.1001/jamanetworkopen.2025.21016</a:t>
            </a:r>
          </a:p>
        </p:txBody>
      </p:sp>
      <p:sp>
        <p:nvSpPr>
          <p:cNvPr id="16392" name="Text Placeholder 2">
            <a:extLst>
              <a:ext uri="{FF2B5EF4-FFF2-40B4-BE49-F238E27FC236}">
                <a16:creationId xmlns:a16="http://schemas.microsoft.com/office/drawing/2014/main" id="{97A673CA-E38F-41CB-8E9A-8B0946582552}"/>
              </a:ext>
            </a:extLst>
          </p:cNvPr>
          <p:cNvSpPr txBox="1"/>
          <p:nvPr>
            <p:custDataLst>
              <p:tags r:id="rId7"/>
            </p:custDataLst>
          </p:nvPr>
        </p:nvSpPr>
        <p:spPr bwMode="auto">
          <a:xfrm>
            <a:off x="1524000" y="5575300"/>
            <a:ext cx="9144000" cy="635000"/>
          </a:xfrm>
          <a:prstGeom prst="rect">
            <a:avLst/>
          </a:prstGeom>
          <a:noFill/>
          <a:ln w="9525" cap="flat" cmpd="sng" algn="ctr">
            <a:noFill/>
            <a:prstDash val="solid"/>
            <a:miter lim="800000"/>
            <a:headEnd type="none" w="med" len="med"/>
            <a:tailEnd type="none" w="med" len="med"/>
          </a:ln>
        </p:spPr>
        <p:txBody>
          <a:bodyPr lIns="254000" tIns="0" rIns="0" bIns="63500"/>
          <a:lstStyle/>
          <a:p>
            <a:pPr>
              <a:spcBef>
                <a:spcPct val="20000"/>
              </a:spcBef>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200">
                <a:ln w="9525" cap="flat" cmpd="sng" algn="ctr">
                  <a:noFill/>
                  <a:prstDash val="solid"/>
                  <a:round/>
                  <a:headEnd type="none" w="med" len="med"/>
                  <a:tailEnd type="none" w="med" len="med"/>
                </a:ln>
                <a:solidFill>
                  <a:srgbClr val="000000"/>
                </a:solidFill>
                <a:latin typeface="Helvetica" charset="0"/>
                <a:ea typeface="Arial"/>
                <a:cs typeface="Helvetica"/>
                <a:sym typeface="Wingdings"/>
              </a:rPr>
              <a:t>Cumulative Probability of Neurodegenerative and Cerebrovascular Diseases in Glucagon-Like Peptide 1 Receptor Agonist (GLP-1RA) vs Other Antidiabetic Drug UsersShading indicates 95% CI.
</a:t>
            </a:r>
          </a:p>
        </p:txBody>
      </p:sp>
      <p:sp>
        <p:nvSpPr>
          <p:cNvPr id="14345" name="TextBox 11"/>
          <p:cNvSpPr>
            <a:spLocks noChangeArrowheads="1"/>
          </p:cNvSpPr>
          <p:nvPr>
            <p:custDataLst>
              <p:tags r:id="rId8"/>
            </p:custDataLst>
          </p:nvPr>
        </p:nvSpPr>
        <p:spPr bwMode="auto">
          <a:xfrm>
            <a:off x="1524001" y="5305426"/>
            <a:ext cx="9153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200"/>
              <a:t>Figure Legend: </a:t>
            </a:r>
            <a:endParaRPr lang="en-US" altLang="en-US" sz="1200" b="1">
              <a:latin typeface="Helvetica" panose="020B0604020202020204" pitchFamily="34" charset="0"/>
            </a:endParaRPr>
          </a:p>
        </p:txBody>
      </p:sp>
      <p:cxnSp>
        <p:nvCxnSpPr>
          <p:cNvPr id="14346" name="Straight Connector 5"/>
          <p:cNvCxnSpPr>
            <a:cxnSpLocks noChangeShapeType="1"/>
          </p:cNvCxnSpPr>
          <p:nvPr>
            <p:custDataLst>
              <p:tags r:id="rId9"/>
            </p:custDataLst>
          </p:nvPr>
        </p:nvCxnSpPr>
        <p:spPr bwMode="auto">
          <a:xfrm>
            <a:off x="1524000" y="666750"/>
            <a:ext cx="9144000" cy="0"/>
          </a:xfrm>
          <a:prstGeom prst="line">
            <a:avLst/>
          </a:prstGeom>
          <a:noFill/>
          <a:ln w="38100" algn="ctr">
            <a:solidFill>
              <a:srgbClr val="999999"/>
            </a:solidFill>
            <a:round/>
            <a:headEnd/>
            <a:tailEnd/>
          </a:ln>
          <a:extLst>
            <a:ext uri="{909E8E84-426E-40DD-AFC4-6F175D3DCCD1}">
              <a14:hiddenFill xmlns:a14="http://schemas.microsoft.com/office/drawing/2010/main">
                <a:noFill/>
              </a14:hiddenFill>
            </a:ext>
          </a:extLst>
        </p:spPr>
      </p:cxnSp>
      <p:pic>
        <p:nvPicPr>
          <p:cNvPr id="14347" name="Picture 18"/>
          <p:cNvPicPr>
            <a:picLocks noChangeAspect="1" noChangeArrowheads="1"/>
          </p:cNvPicPr>
          <p:nvPr>
            <p:custDataLst>
              <p:tags r:id="rId10"/>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1778000" y="101600"/>
            <a:ext cx="22860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348" name="New picture"/>
          <p:cNvPicPr>
            <a:picLocks noChangeAspect="1" noChangeArrowheads="1"/>
          </p:cNvPicPr>
          <p:nvPr>
            <p:custDataLst>
              <p:tags r:id="rId11"/>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4038600" y="2057400"/>
            <a:ext cx="41148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6476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
            <a:extLst>
              <a:ext uri="{FF2B5EF4-FFF2-40B4-BE49-F238E27FC236}">
                <a16:creationId xmlns:a16="http://schemas.microsoft.com/office/drawing/2014/main" id="{C287DE3D-A243-4483-A1CA-D72B2B0025E1}"/>
              </a:ext>
            </a:extLst>
          </p:cNvPr>
          <p:cNvSpPr/>
          <p:nvPr>
            <p:custDataLst>
              <p:tags r:id="rId1"/>
            </p:custDataLst>
          </p:nvPr>
        </p:nvSpPr>
        <p:spPr>
          <a:xfrm>
            <a:off x="1524000" y="687388"/>
            <a:ext cx="9144000" cy="722266"/>
          </a:xfrm>
          <a:prstGeom prst="rect">
            <a:avLst/>
          </a:prstGeom>
          <a:solidFill>
            <a:srgbClr val="EEEEEE"/>
          </a:solidFill>
          <a:ln w="25400" cap="flat" cmpd="sng" algn="ctr">
            <a:noFill/>
            <a:prstDash val="solid"/>
            <a:round/>
            <a:headEnd type="none" w="med" len="med"/>
            <a:tailEnd type="none" w="med" len="med"/>
          </a:ln>
        </p:spPr>
        <p:txBody>
          <a:bodyPr anchor="ctr"/>
          <a:lstStyle/>
          <a:p>
            <a:pPr algn="ctr">
              <a:buSzTx/>
              <a:defRPr kumimoji="0" sz="1800" b="0" i="0" u="none" strike="noStrike" kern="1200" cap="none" spc="0" normalizeH="0" baseline="0" noProof="0">
                <a:ln w="9525" cap="flat" cmpd="sng" algn="ctr">
                  <a:noFill/>
                  <a:prstDash val="solid"/>
                  <a:round/>
                  <a:headEnd type="none" w="med" len="med"/>
                  <a:tailEnd type="none" w="med" len="med"/>
                </a:ln>
                <a:solidFill>
                  <a:srgbClr val="FFFFFF"/>
                </a:solidFill>
                <a:effectLst/>
                <a:uLnTx/>
                <a:uFillTx/>
                <a:latin typeface="Arial"/>
                <a:ea typeface="Arial"/>
                <a:cs typeface="Arial"/>
                <a:sym typeface="Wingdings" charset="2"/>
              </a:defRPr>
            </a:pPr>
            <a:endParaRPr lang="en-US">
              <a:solidFill>
                <a:schemeClr val="lt1"/>
              </a:solidFill>
              <a:sym typeface="Wingdings" charset="2"/>
            </a:endParaRPr>
          </a:p>
        </p:txBody>
      </p:sp>
      <p:sp>
        <p:nvSpPr>
          <p:cNvPr id="14339" name="Date Placeholder 3"/>
          <p:cNvSpPr>
            <a:spLocks noGrp="1" noChangeArrowheads="1"/>
          </p:cNvSpPr>
          <p:nvPr>
            <p:ph type="dt" sz="quarter" idx="11"/>
            <p:custDataLst>
              <p:tags r:id="rId2"/>
            </p:custDataLst>
          </p:nvPr>
        </p:nvSpPr>
        <p:spPr bwMode="auto">
          <a:xfrm>
            <a:off x="1524000" y="6223000"/>
            <a:ext cx="2540000" cy="635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lIns="254000" tIns="63500" rIns="127000" bIns="63500" rtlCol="0" anchor="ct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SzPct val="100000"/>
              <a:buFontTx/>
              <a:buNone/>
            </a:pPr>
            <a:r>
              <a:rPr lang="en-US" altLang="en-US" sz="1100">
                <a:solidFill>
                  <a:srgbClr val="999999"/>
                </a:solidFill>
                <a:latin typeface="Helvetica" panose="020B0604020202020204" pitchFamily="34" charset="0"/>
              </a:rPr>
              <a:t>Date of download:  7/24/2025</a:t>
            </a:r>
          </a:p>
        </p:txBody>
      </p:sp>
      <p:sp>
        <p:nvSpPr>
          <p:cNvPr id="14340" name="Footer Placeholder 4"/>
          <p:cNvSpPr>
            <a:spLocks noGrp="1" noChangeArrowheads="1"/>
          </p:cNvSpPr>
          <p:nvPr>
            <p:ph type="ftr" sz="quarter" idx="12"/>
            <p:custDataLst>
              <p:tags r:id="rId3"/>
            </p:custDataLst>
          </p:nvPr>
        </p:nvSpPr>
        <p:spPr bwMode="auto">
          <a:xfrm>
            <a:off x="4495800" y="6223000"/>
            <a:ext cx="3200400" cy="635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100">
              <a:solidFill>
                <a:srgbClr val="999999"/>
              </a:solidFill>
              <a:latin typeface="Helvetica" panose="020B0604020202020204" pitchFamily="34" charset="0"/>
            </a:endParaRPr>
          </a:p>
        </p:txBody>
      </p:sp>
      <p:sp>
        <p:nvSpPr>
          <p:cNvPr id="16389" name="Text Placeholder 2">
            <a:extLst>
              <a:ext uri="{FF2B5EF4-FFF2-40B4-BE49-F238E27FC236}">
                <a16:creationId xmlns:a16="http://schemas.microsoft.com/office/drawing/2014/main" id="{5B41E5AE-BCF1-4EA8-A84C-DFECAA44D3CB}"/>
              </a:ext>
            </a:extLst>
          </p:cNvPr>
          <p:cNvSpPr txBox="1"/>
          <p:nvPr>
            <p:custDataLst>
              <p:tags r:id="rId4"/>
            </p:custDataLst>
          </p:nvPr>
        </p:nvSpPr>
        <p:spPr bwMode="auto">
          <a:xfrm>
            <a:off x="1524000" y="692150"/>
            <a:ext cx="9144000" cy="508000"/>
          </a:xfrm>
          <a:prstGeom prst="rect">
            <a:avLst/>
          </a:prstGeom>
          <a:noFill/>
          <a:ln w="9525" cap="flat" cmpd="sng" algn="ctr">
            <a:noFill/>
            <a:prstDash val="solid"/>
            <a:miter lim="800000"/>
            <a:headEnd type="none" w="med" len="med"/>
            <a:tailEnd type="none" w="med" len="med"/>
          </a:ln>
        </p:spPr>
        <p:txBody>
          <a:bodyPr lIns="254000" tIns="63500" rIns="127000" bIns="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300">
                <a:ln w="9525" cap="flat" cmpd="sng" algn="ctr">
                  <a:noFill/>
                  <a:prstDash val="solid"/>
                  <a:round/>
                  <a:headEnd type="none" w="med" len="med"/>
                  <a:tailEnd type="none" w="med" len="med"/>
                </a:ln>
                <a:solidFill>
                  <a:srgbClr val="000000"/>
                </a:solidFill>
                <a:latin typeface="Helvetica" charset="0"/>
                <a:ea typeface="Arial"/>
                <a:cs typeface="Helvetica"/>
                <a:sym typeface="Wingdings"/>
              </a:rPr>
              <a:t>From: </a:t>
            </a:r>
            <a:r>
              <a:rPr lang="en-US" sz="1300" b="1">
                <a:ln w="9525" cap="flat" cmpd="sng" algn="ctr">
                  <a:noFill/>
                  <a:prstDash val="solid"/>
                  <a:round/>
                  <a:headEnd type="none" w="med" len="med"/>
                  <a:tailEnd type="none" w="med" len="med"/>
                </a:ln>
                <a:solidFill>
                  <a:srgbClr val="000000"/>
                </a:solidFill>
                <a:latin typeface="Helvetica" charset="0"/>
                <a:ea typeface="Arial"/>
                <a:cs typeface="Helvetica"/>
                <a:sym typeface="Wingdings"/>
              </a:rPr>
              <a:t>Neurodegeneration and Stroke After Semaglutide and Tirzepatide in Patients With Diabetes and Obesity</a:t>
            </a:r>
          </a:p>
        </p:txBody>
      </p:sp>
      <p:cxnSp>
        <p:nvCxnSpPr>
          <p:cNvPr id="14342" name="Straight Connector 8"/>
          <p:cNvCxnSpPr>
            <a:cxnSpLocks noChangeShapeType="1"/>
          </p:cNvCxnSpPr>
          <p:nvPr>
            <p:custDataLst>
              <p:tags r:id="rId5"/>
            </p:custDataLst>
          </p:nvPr>
        </p:nvCxnSpPr>
        <p:spPr bwMode="auto">
          <a:xfrm flipV="1">
            <a:off x="1524000" y="6215064"/>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sp>
        <p:nvSpPr>
          <p:cNvPr id="16391" name="Text Placeholder 2">
            <a:extLst>
              <a:ext uri="{FF2B5EF4-FFF2-40B4-BE49-F238E27FC236}">
                <a16:creationId xmlns:a16="http://schemas.microsoft.com/office/drawing/2014/main" id="{3A05D262-6DDC-4025-90FD-F1CEC9D03A0A}"/>
              </a:ext>
            </a:extLst>
          </p:cNvPr>
          <p:cNvSpPr txBox="1"/>
          <p:nvPr>
            <p:custDataLst>
              <p:tags r:id="rId6"/>
            </p:custDataLst>
          </p:nvPr>
        </p:nvSpPr>
        <p:spPr bwMode="auto">
          <a:xfrm>
            <a:off x="1533525" y="1092154"/>
            <a:ext cx="9144000" cy="317500"/>
          </a:xfrm>
          <a:prstGeom prst="rect">
            <a:avLst/>
          </a:prstGeom>
          <a:noFill/>
          <a:ln w="9525" cap="flat" cmpd="sng" algn="ctr">
            <a:noFill/>
            <a:prstDash val="solid"/>
            <a:miter lim="800000"/>
            <a:headEnd type="none" w="med" len="med"/>
            <a:tailEnd type="none" w="med" len="med"/>
          </a:ln>
        </p:spPr>
        <p:txBody>
          <a:bodyPr lIns="254000" tIns="0" rIns="127000" bIns="63500"/>
          <a:lstStyle/>
          <a:p>
            <a:pPr>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1200">
                <a:ln w="9525" cap="flat" cmpd="sng" algn="ctr">
                  <a:noFill/>
                  <a:prstDash val="solid"/>
                  <a:round/>
                  <a:headEnd type="none" w="med" len="med"/>
                  <a:tailEnd type="none" w="med" len="med"/>
                </a:ln>
                <a:solidFill>
                  <a:srgbClr val="000000"/>
                </a:solidFill>
                <a:latin typeface="Helvetica" charset="0"/>
                <a:ea typeface="Arial"/>
                <a:cs typeface="Helvetica"/>
                <a:sym typeface="Wingdings"/>
              </a:rPr>
              <a:t>JAMA Netw Open. 2025;8(7):e2521016. doi:10.1001/jamanetworkopen.2025.21016</a:t>
            </a:r>
          </a:p>
        </p:txBody>
      </p:sp>
      <p:sp>
        <p:nvSpPr>
          <p:cNvPr id="16392" name="Text Placeholder 2">
            <a:extLst>
              <a:ext uri="{FF2B5EF4-FFF2-40B4-BE49-F238E27FC236}">
                <a16:creationId xmlns:a16="http://schemas.microsoft.com/office/drawing/2014/main" id="{97A673CA-E38F-41CB-8E9A-8B0946582552}"/>
              </a:ext>
            </a:extLst>
          </p:cNvPr>
          <p:cNvSpPr txBox="1"/>
          <p:nvPr>
            <p:custDataLst>
              <p:tags r:id="rId7"/>
            </p:custDataLst>
          </p:nvPr>
        </p:nvSpPr>
        <p:spPr bwMode="auto">
          <a:xfrm>
            <a:off x="1524000" y="5575300"/>
            <a:ext cx="9144000" cy="635000"/>
          </a:xfrm>
          <a:prstGeom prst="rect">
            <a:avLst/>
          </a:prstGeom>
          <a:noFill/>
          <a:ln w="9525" cap="flat" cmpd="sng" algn="ctr">
            <a:noFill/>
            <a:prstDash val="solid"/>
            <a:miter lim="800000"/>
            <a:headEnd type="none" w="med" len="med"/>
            <a:tailEnd type="none" w="med" len="med"/>
          </a:ln>
        </p:spPr>
        <p:txBody>
          <a:bodyPr lIns="254000" tIns="0" rIns="0" bIns="63500"/>
          <a:lstStyle/>
          <a:p>
            <a:pPr>
              <a:spcBef>
                <a:spcPct val="20000"/>
              </a:spcBef>
              <a:buSzTx/>
              <a:defRPr kumimoji="0" sz="1800" b="0" i="0" u="none" strike="noStrike" kern="1200" cap="none" spc="0" normalizeH="0" baseline="0" noProof="0">
                <a:ln w="9525" cap="flat" cmpd="sng" algn="ctr">
                  <a:noFill/>
                  <a:prstDash val="solid"/>
                  <a:round/>
                  <a:headEnd type="none" w="med" len="med"/>
                  <a:tailEnd type="none" w="med" len="med"/>
                </a:ln>
                <a:solidFill>
                  <a:srgbClr val="000000"/>
                </a:solidFill>
                <a:effectLst/>
                <a:uLnTx/>
                <a:uFillTx/>
                <a:latin typeface="Arial" pitchFamily="34" charset="0"/>
                <a:ea typeface="ＭＳ Ｐゴシック" pitchFamily="34" charset="-128"/>
                <a:cs typeface="Arial"/>
                <a:sym typeface="Wingdings" charset="2"/>
              </a:defRPr>
            </a:pPr>
            <a:r>
              <a:rPr lang="en-US" sz="8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Risk of Neurodegenerative and Cerebrovascular Diseases in the Matched Cohort Treated With GLP-1RAs vs Other Antidiabetic </a:t>
            </a:r>
            <a:r>
              <a:rPr lang="en-US" sz="800" dirty="0" err="1">
                <a:ln w="9525" cap="flat" cmpd="sng" algn="ctr">
                  <a:noFill/>
                  <a:prstDash val="solid"/>
                  <a:round/>
                  <a:headEnd type="none" w="med" len="med"/>
                  <a:tailEnd type="none" w="med" len="med"/>
                </a:ln>
                <a:solidFill>
                  <a:srgbClr val="000000"/>
                </a:solidFill>
                <a:latin typeface="Helvetica" charset="0"/>
                <a:ea typeface="Arial"/>
                <a:cs typeface="Helvetica"/>
                <a:sym typeface="Wingdings"/>
              </a:rPr>
              <a:t>Drugs</a:t>
            </a:r>
            <a:r>
              <a:rPr lang="en-US" sz="800" baseline="30000" dirty="0" err="1">
                <a:ln w="9525" cap="flat" cmpd="sng" algn="ctr">
                  <a:noFill/>
                  <a:prstDash val="solid"/>
                  <a:round/>
                  <a:headEnd type="none" w="med" len="med"/>
                  <a:tailEnd type="none" w="med" len="med"/>
                </a:ln>
                <a:solidFill>
                  <a:srgbClr val="000000"/>
                </a:solidFill>
                <a:latin typeface="Helvetica" charset="0"/>
                <a:ea typeface="Arial"/>
                <a:cs typeface="Helvetica"/>
                <a:sym typeface="Wingdings"/>
              </a:rPr>
              <a:t>a</a:t>
            </a:r>
            <a:r>
              <a:rPr lang="en-US" sz="800" dirty="0" err="1">
                <a:ln w="9525" cap="flat" cmpd="sng" algn="ctr">
                  <a:noFill/>
                  <a:prstDash val="solid"/>
                  <a:round/>
                  <a:headEnd type="none" w="med" len="med"/>
                  <a:tailEnd type="none" w="med" len="med"/>
                </a:ln>
                <a:solidFill>
                  <a:srgbClr val="000000"/>
                </a:solidFill>
                <a:latin typeface="Helvetica" charset="0"/>
                <a:ea typeface="Arial"/>
                <a:cs typeface="Helvetica"/>
                <a:sym typeface="Wingdings"/>
              </a:rPr>
              <a:t>Abbreviations</a:t>
            </a:r>
            <a:r>
              <a:rPr lang="en-US" sz="8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 GLP-1RA, glucagon-like peptide 1 receptor agonist; HR, hazard ratio.
</a:t>
            </a:r>
            <a:r>
              <a:rPr lang="en-US" sz="800" baseline="300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a</a:t>
            </a:r>
            <a:r>
              <a:rPr lang="en-US" sz="8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 </a:t>
            </a:r>
            <a:r>
              <a:rPr lang="en-US" sz="800" dirty="0" err="1">
                <a:ln w="9525" cap="flat" cmpd="sng" algn="ctr">
                  <a:noFill/>
                  <a:prstDash val="solid"/>
                  <a:round/>
                  <a:headEnd type="none" w="med" len="med"/>
                  <a:tailEnd type="none" w="med" len="med"/>
                </a:ln>
                <a:solidFill>
                  <a:srgbClr val="000000"/>
                </a:solidFill>
                <a:latin typeface="Helvetica" charset="0"/>
                <a:ea typeface="Arial"/>
                <a:cs typeface="Helvetica"/>
                <a:sym typeface="Wingdings"/>
              </a:rPr>
              <a:t>A</a:t>
            </a:r>
            <a:r>
              <a:rPr lang="en-US" sz="8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 total of 30 430 per group; follow-up of 1 to 7 years.
</a:t>
            </a:r>
            <a:r>
              <a:rPr lang="en-US" sz="800" baseline="300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b</a:t>
            </a:r>
            <a:r>
              <a:rPr lang="en-US" sz="8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 The cumulative probability of neurodegenerative and cerebrovascular diseases was assessed using Kaplan-Meier analysis.
</a:t>
            </a:r>
            <a:r>
              <a:rPr lang="en-US" sz="800" baseline="300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c</a:t>
            </a:r>
            <a:r>
              <a:rPr lang="en-US" sz="800" dirty="0">
                <a:ln w="9525" cap="flat" cmpd="sng" algn="ctr">
                  <a:noFill/>
                  <a:prstDash val="solid"/>
                  <a:round/>
                  <a:headEnd type="none" w="med" len="med"/>
                  <a:tailEnd type="none" w="med" len="med"/>
                </a:ln>
                <a:solidFill>
                  <a:srgbClr val="000000"/>
                </a:solidFill>
                <a:latin typeface="Helvetica" charset="0"/>
                <a:ea typeface="Arial"/>
                <a:cs typeface="Helvetica"/>
                <a:sym typeface="Wingdings"/>
              </a:rPr>
              <a:t> The HR for outcomes in the GLP-1RA group were compared with the other antidiabetic drug group (after propensity score matching for age at index date, sex, ethnicity, race, body mass index, health care use, socioeconomic status, lifestyle, glycated hemoglobin, estimated glomerular filtration rate, comorbidities, and medications).</a:t>
            </a:r>
          </a:p>
        </p:txBody>
      </p:sp>
      <p:sp>
        <p:nvSpPr>
          <p:cNvPr id="14345" name="TextBox 11"/>
          <p:cNvSpPr>
            <a:spLocks noChangeArrowheads="1"/>
          </p:cNvSpPr>
          <p:nvPr>
            <p:custDataLst>
              <p:tags r:id="rId8"/>
            </p:custDataLst>
          </p:nvPr>
        </p:nvSpPr>
        <p:spPr bwMode="auto">
          <a:xfrm>
            <a:off x="1524001" y="5305426"/>
            <a:ext cx="9153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254000" tIns="0" rIns="0" bIns="63500"/>
          <a:lstStyle>
            <a:lvl1pPr eaLnBrk="0" hangingPunct="0">
              <a:spcBef>
                <a:spcPct val="20000"/>
              </a:spcBef>
              <a:buFont typeface="Arial" panose="020B0604020202020204" pitchFamily="34" charset="0"/>
              <a:buChar char="•"/>
              <a:defRPr sz="32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200"/>
              <a:t>Table Title: </a:t>
            </a:r>
            <a:endParaRPr lang="en-US" altLang="en-US" sz="1200" b="1">
              <a:latin typeface="Helvetica" panose="020B0604020202020204" pitchFamily="34" charset="0"/>
            </a:endParaRPr>
          </a:p>
        </p:txBody>
      </p:sp>
      <p:cxnSp>
        <p:nvCxnSpPr>
          <p:cNvPr id="14346" name="Straight Connector 5"/>
          <p:cNvCxnSpPr>
            <a:cxnSpLocks noChangeShapeType="1"/>
          </p:cNvCxnSpPr>
          <p:nvPr>
            <p:custDataLst>
              <p:tags r:id="rId9"/>
            </p:custDataLst>
          </p:nvPr>
        </p:nvCxnSpPr>
        <p:spPr bwMode="auto">
          <a:xfrm>
            <a:off x="1524000" y="666750"/>
            <a:ext cx="9144000" cy="0"/>
          </a:xfrm>
          <a:prstGeom prst="line">
            <a:avLst/>
          </a:prstGeom>
          <a:noFill/>
          <a:ln w="38100" algn="ctr">
            <a:solidFill>
              <a:srgbClr val="999999"/>
            </a:solidFill>
            <a:round/>
            <a:headEnd/>
            <a:tailEnd/>
          </a:ln>
          <a:extLst>
            <a:ext uri="{909E8E84-426E-40DD-AFC4-6F175D3DCCD1}">
              <a14:hiddenFill xmlns:a14="http://schemas.microsoft.com/office/drawing/2010/main">
                <a:noFill/>
              </a14:hiddenFill>
            </a:ext>
          </a:extLst>
        </p:spPr>
      </p:cxnSp>
      <p:pic>
        <p:nvPicPr>
          <p:cNvPr id="14347" name="Picture 18"/>
          <p:cNvPicPr>
            <a:picLocks noChangeAspect="1" noChangeArrowheads="1"/>
          </p:cNvPicPr>
          <p:nvPr>
            <p:custDataLst>
              <p:tags r:id="rId10"/>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1778000" y="101600"/>
            <a:ext cx="22860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348" name="New picture"/>
          <p:cNvPicPr>
            <a:picLocks noChangeAspect="1" noChangeArrowheads="1"/>
          </p:cNvPicPr>
          <p:nvPr>
            <p:custDataLst>
              <p:tags r:id="rId11"/>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3320578" y="1631964"/>
            <a:ext cx="5439718" cy="3813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690028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50241" t="11199" r="7325" b="5439"/>
          <a:stretch/>
        </p:blipFill>
        <p:spPr>
          <a:xfrm>
            <a:off x="906565" y="513721"/>
            <a:ext cx="10178716" cy="5623952"/>
          </a:xfrm>
          <a:prstGeom prst="rect">
            <a:avLst/>
          </a:prstGeom>
        </p:spPr>
      </p:pic>
    </p:spTree>
    <p:extLst>
      <p:ext uri="{BB962C8B-B14F-4D97-AF65-F5344CB8AC3E}">
        <p14:creationId xmlns:p14="http://schemas.microsoft.com/office/powerpoint/2010/main" val="3438058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rot="5400000">
            <a:off x="3625561" y="127449"/>
            <a:ext cx="4755968" cy="7259109"/>
          </a:xfrm>
          <a:prstGeom prst="rect">
            <a:avLst/>
          </a:prstGeom>
        </p:spPr>
      </p:pic>
      <p:sp>
        <p:nvSpPr>
          <p:cNvPr id="3" name="ZoneTexte 2"/>
          <p:cNvSpPr txBox="1"/>
          <p:nvPr/>
        </p:nvSpPr>
        <p:spPr>
          <a:xfrm>
            <a:off x="6103089" y="6358269"/>
            <a:ext cx="5075685" cy="369332"/>
          </a:xfrm>
          <a:prstGeom prst="rect">
            <a:avLst/>
          </a:prstGeom>
          <a:noFill/>
        </p:spPr>
        <p:txBody>
          <a:bodyPr wrap="none" rtlCol="0">
            <a:spAutoFit/>
          </a:bodyPr>
          <a:lstStyle/>
          <a:p>
            <a:r>
              <a:rPr lang="fr-FR" dirty="0" err="1"/>
              <a:t>Sheen</a:t>
            </a:r>
            <a:r>
              <a:rPr lang="fr-FR" dirty="0"/>
              <a:t> A </a:t>
            </a:r>
            <a:r>
              <a:rPr lang="fr-FR" dirty="0" err="1"/>
              <a:t>Diabetes</a:t>
            </a:r>
            <a:r>
              <a:rPr lang="fr-FR" dirty="0"/>
              <a:t> </a:t>
            </a:r>
            <a:r>
              <a:rPr lang="fr-FR" dirty="0" err="1"/>
              <a:t>Obes</a:t>
            </a:r>
            <a:r>
              <a:rPr lang="fr-FR" dirty="0"/>
              <a:t> </a:t>
            </a:r>
            <a:r>
              <a:rPr lang="fr-FR" dirty="0" err="1"/>
              <a:t>Metab</a:t>
            </a:r>
            <a:r>
              <a:rPr lang="fr-FR" dirty="0"/>
              <a:t>. 2025;27:4083–4091.</a:t>
            </a:r>
          </a:p>
        </p:txBody>
      </p:sp>
      <p:sp>
        <p:nvSpPr>
          <p:cNvPr id="4" name="Titre 3"/>
          <p:cNvSpPr>
            <a:spLocks noGrp="1"/>
          </p:cNvSpPr>
          <p:nvPr>
            <p:ph type="title"/>
          </p:nvPr>
        </p:nvSpPr>
        <p:spPr/>
        <p:txBody>
          <a:bodyPr>
            <a:normAutofit/>
          </a:bodyPr>
          <a:lstStyle/>
          <a:p>
            <a:r>
              <a:rPr lang="fr-FR" sz="3600" b="1" dirty="0">
                <a:solidFill>
                  <a:schemeClr val="tx2">
                    <a:lumMod val="60000"/>
                    <a:lumOff val="40000"/>
                  </a:schemeClr>
                </a:solidFill>
              </a:rPr>
              <a:t>Effet favorable des GLP1 sur la consommation d’alcool</a:t>
            </a:r>
          </a:p>
        </p:txBody>
      </p:sp>
    </p:spTree>
    <p:extLst>
      <p:ext uri="{BB962C8B-B14F-4D97-AF65-F5344CB8AC3E}">
        <p14:creationId xmlns:p14="http://schemas.microsoft.com/office/powerpoint/2010/main" val="354468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47405" y="324196"/>
            <a:ext cx="9889140" cy="5558129"/>
          </a:xfrm>
          <a:prstGeom prst="rect">
            <a:avLst/>
          </a:prstGeom>
        </p:spPr>
      </p:pic>
      <p:sp>
        <p:nvSpPr>
          <p:cNvPr id="3" name="ZoneTexte 2"/>
          <p:cNvSpPr txBox="1"/>
          <p:nvPr/>
        </p:nvSpPr>
        <p:spPr>
          <a:xfrm>
            <a:off x="8085511" y="6168044"/>
            <a:ext cx="4106489" cy="369332"/>
          </a:xfrm>
          <a:prstGeom prst="rect">
            <a:avLst/>
          </a:prstGeom>
          <a:noFill/>
        </p:spPr>
        <p:txBody>
          <a:bodyPr wrap="square" rtlCol="0">
            <a:spAutoFit/>
          </a:bodyPr>
          <a:lstStyle/>
          <a:p>
            <a:r>
              <a:rPr lang="fr-FR" dirty="0"/>
              <a:t> </a:t>
            </a:r>
            <a:r>
              <a:rPr lang="fr-FR" dirty="0" err="1"/>
              <a:t>Diabetologia</a:t>
            </a:r>
            <a:r>
              <a:rPr lang="fr-FR" dirty="0"/>
              <a:t>. 2025 Sep;68(9):1924-1936</a:t>
            </a:r>
          </a:p>
        </p:txBody>
      </p:sp>
    </p:spTree>
    <p:extLst>
      <p:ext uri="{BB962C8B-B14F-4D97-AF65-F5344CB8AC3E}">
        <p14:creationId xmlns:p14="http://schemas.microsoft.com/office/powerpoint/2010/main" val="72896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0" y="504825"/>
            <a:ext cx="12192000" cy="5848350"/>
          </a:xfrm>
          <a:prstGeom prst="rect">
            <a:avLst/>
          </a:prstGeom>
        </p:spPr>
      </p:pic>
    </p:spTree>
    <p:extLst>
      <p:ext uri="{BB962C8B-B14F-4D97-AF65-F5344CB8AC3E}">
        <p14:creationId xmlns:p14="http://schemas.microsoft.com/office/powerpoint/2010/main" val="1987822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Indications des GLP 1</a:t>
            </a:r>
          </a:p>
        </p:txBody>
      </p:sp>
      <p:sp>
        <p:nvSpPr>
          <p:cNvPr id="3" name="Espace réservé du contenu 2"/>
          <p:cNvSpPr>
            <a:spLocks noGrp="1"/>
          </p:cNvSpPr>
          <p:nvPr>
            <p:ph idx="1"/>
          </p:nvPr>
        </p:nvSpPr>
        <p:spPr/>
        <p:txBody>
          <a:bodyPr/>
          <a:lstStyle/>
          <a:p>
            <a:r>
              <a:rPr lang="fr-FR" b="1" dirty="0">
                <a:solidFill>
                  <a:srgbClr val="C00000"/>
                </a:solidFill>
              </a:rPr>
              <a:t>En 2026</a:t>
            </a:r>
          </a:p>
          <a:p>
            <a:pPr lvl="1"/>
            <a:r>
              <a:rPr lang="fr-FR" dirty="0"/>
              <a:t>Traitement du diabète de type 2</a:t>
            </a:r>
          </a:p>
          <a:p>
            <a:pPr lvl="1"/>
            <a:r>
              <a:rPr lang="fr-FR" dirty="0"/>
              <a:t>Obésité</a:t>
            </a:r>
          </a:p>
          <a:p>
            <a:r>
              <a:rPr lang="fr-FR" b="1" dirty="0">
                <a:solidFill>
                  <a:srgbClr val="C00000"/>
                </a:solidFill>
              </a:rPr>
              <a:t>Le futur</a:t>
            </a:r>
          </a:p>
          <a:p>
            <a:pPr lvl="1"/>
            <a:r>
              <a:rPr lang="fr-FR" dirty="0"/>
              <a:t>Traitement de la MASLD</a:t>
            </a:r>
          </a:p>
          <a:p>
            <a:pPr lvl="1"/>
            <a:r>
              <a:rPr lang="fr-FR" dirty="0">
                <a:solidFill>
                  <a:schemeClr val="accent1"/>
                </a:solidFill>
              </a:rPr>
              <a:t>Traitement ou prévention de la démence ?</a:t>
            </a:r>
          </a:p>
          <a:p>
            <a:pPr lvl="1"/>
            <a:r>
              <a:rPr lang="fr-FR" dirty="0">
                <a:solidFill>
                  <a:schemeClr val="accent1"/>
                </a:solidFill>
              </a:rPr>
              <a:t>Maladie de Parkinson ?</a:t>
            </a:r>
          </a:p>
          <a:p>
            <a:pPr lvl="1"/>
            <a:r>
              <a:rPr lang="fr-FR" dirty="0">
                <a:solidFill>
                  <a:schemeClr val="accent1"/>
                </a:solidFill>
              </a:rPr>
              <a:t>Addictions ?</a:t>
            </a:r>
          </a:p>
        </p:txBody>
      </p:sp>
    </p:spTree>
    <p:extLst>
      <p:ext uri="{BB962C8B-B14F-4D97-AF65-F5344CB8AC3E}">
        <p14:creationId xmlns:p14="http://schemas.microsoft.com/office/powerpoint/2010/main" val="763876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GLP1: points de vigilance</a:t>
            </a:r>
          </a:p>
        </p:txBody>
      </p:sp>
      <p:sp>
        <p:nvSpPr>
          <p:cNvPr id="3" name="Espace réservé du contenu 2"/>
          <p:cNvSpPr>
            <a:spLocks noGrp="1"/>
          </p:cNvSpPr>
          <p:nvPr>
            <p:ph idx="1"/>
          </p:nvPr>
        </p:nvSpPr>
        <p:spPr>
          <a:xfrm>
            <a:off x="838200" y="2806526"/>
            <a:ext cx="10515600" cy="2048106"/>
          </a:xfrm>
        </p:spPr>
        <p:txBody>
          <a:bodyPr>
            <a:normAutofit fontScale="92500" lnSpcReduction="20000"/>
          </a:bodyPr>
          <a:lstStyle/>
          <a:p>
            <a:r>
              <a:rPr lang="fr-FR" dirty="0"/>
              <a:t>Effets indésirables</a:t>
            </a:r>
          </a:p>
          <a:p>
            <a:r>
              <a:rPr lang="fr-FR" dirty="0"/>
              <a:t>Le Mésusage</a:t>
            </a:r>
          </a:p>
          <a:p>
            <a:r>
              <a:rPr lang="fr-FR" dirty="0"/>
              <a:t>Le coût</a:t>
            </a:r>
          </a:p>
          <a:p>
            <a:r>
              <a:rPr lang="fr-FR" dirty="0"/>
              <a:t>Reprise de poids à l’arrêt du traitement</a:t>
            </a:r>
          </a:p>
          <a:p>
            <a:r>
              <a:rPr lang="fr-FR" dirty="0"/>
              <a:t>Considérations économiques</a:t>
            </a:r>
          </a:p>
        </p:txBody>
      </p:sp>
    </p:spTree>
    <p:extLst>
      <p:ext uri="{BB962C8B-B14F-4D97-AF65-F5344CB8AC3E}">
        <p14:creationId xmlns:p14="http://schemas.microsoft.com/office/powerpoint/2010/main" val="3221677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Effets indésirables</a:t>
            </a:r>
          </a:p>
        </p:txBody>
      </p:sp>
      <p:sp>
        <p:nvSpPr>
          <p:cNvPr id="3" name="Espace réservé du contenu 2"/>
          <p:cNvSpPr>
            <a:spLocks noGrp="1"/>
          </p:cNvSpPr>
          <p:nvPr>
            <p:ph idx="1"/>
          </p:nvPr>
        </p:nvSpPr>
        <p:spPr/>
        <p:txBody>
          <a:bodyPr/>
          <a:lstStyle/>
          <a:p>
            <a:r>
              <a:rPr lang="fr-FR" dirty="0"/>
              <a:t>Troubles digestifs</a:t>
            </a:r>
          </a:p>
          <a:p>
            <a:r>
              <a:rPr lang="fr-FR" dirty="0"/>
              <a:t>Pancréatite ?</a:t>
            </a:r>
          </a:p>
          <a:p>
            <a:r>
              <a:rPr lang="fr-FR" dirty="0"/>
              <a:t>Suicide ?</a:t>
            </a:r>
          </a:p>
          <a:p>
            <a:r>
              <a:rPr lang="fr-FR" dirty="0"/>
              <a:t>Cancer de la thyroïde ?</a:t>
            </a:r>
          </a:p>
          <a:p>
            <a:r>
              <a:rPr lang="fr-FR" dirty="0"/>
              <a:t>Troubles visuels (neuropathie optique ischémique)</a:t>
            </a:r>
          </a:p>
          <a:p>
            <a:r>
              <a:rPr lang="fr-FR" dirty="0"/>
              <a:t>Risque carentiel</a:t>
            </a:r>
          </a:p>
        </p:txBody>
      </p:sp>
    </p:spTree>
    <p:extLst>
      <p:ext uri="{BB962C8B-B14F-4D97-AF65-F5344CB8AC3E}">
        <p14:creationId xmlns:p14="http://schemas.microsoft.com/office/powerpoint/2010/main" val="1431095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3F710BE-BA16-1A1D-1AA8-2ED3E286CAAD}"/>
              </a:ext>
            </a:extLst>
          </p:cNvPr>
          <p:cNvPicPr>
            <a:picLocks noChangeAspect="1"/>
          </p:cNvPicPr>
          <p:nvPr/>
        </p:nvPicPr>
        <p:blipFill>
          <a:blip r:embed="rId2"/>
          <a:srcRect b="11544"/>
          <a:stretch>
            <a:fillRect/>
          </a:stretch>
        </p:blipFill>
        <p:spPr>
          <a:xfrm>
            <a:off x="375435" y="1925854"/>
            <a:ext cx="4562325" cy="4499010"/>
          </a:xfrm>
          <a:prstGeom prst="rect">
            <a:avLst/>
          </a:prstGeom>
        </p:spPr>
      </p:pic>
      <p:sp>
        <p:nvSpPr>
          <p:cNvPr id="3" name="ZoneTexte 2">
            <a:extLst>
              <a:ext uri="{FF2B5EF4-FFF2-40B4-BE49-F238E27FC236}">
                <a16:creationId xmlns:a16="http://schemas.microsoft.com/office/drawing/2014/main" id="{FE3B5039-EC8B-B747-B08E-3012778D5CC6}"/>
              </a:ext>
            </a:extLst>
          </p:cNvPr>
          <p:cNvSpPr txBox="1"/>
          <p:nvPr/>
        </p:nvSpPr>
        <p:spPr>
          <a:xfrm>
            <a:off x="567890" y="433136"/>
            <a:ext cx="3548215" cy="1200329"/>
          </a:xfrm>
          <a:prstGeom prst="rect">
            <a:avLst/>
          </a:prstGeom>
          <a:noFill/>
        </p:spPr>
        <p:txBody>
          <a:bodyPr wrap="none" rtlCol="0">
            <a:spAutoFit/>
          </a:bodyPr>
          <a:lstStyle/>
          <a:p>
            <a:r>
              <a:rPr lang="fr-FR" dirty="0"/>
              <a:t>Risque de carences vitaminiques</a:t>
            </a:r>
          </a:p>
          <a:p>
            <a:r>
              <a:rPr lang="fr-FR" dirty="0"/>
              <a:t>Risque de sarcopénie (sujet </a:t>
            </a:r>
            <a:r>
              <a:rPr lang="fr-FR" dirty="0" err="1"/>
              <a:t>agé</a:t>
            </a:r>
            <a:r>
              <a:rPr lang="fr-FR" dirty="0"/>
              <a:t> ++)</a:t>
            </a:r>
          </a:p>
          <a:p>
            <a:r>
              <a:rPr lang="fr-FR" dirty="0"/>
              <a:t>Chirurgie plastique complémentaire</a:t>
            </a:r>
          </a:p>
          <a:p>
            <a:r>
              <a:rPr lang="fr-FR" dirty="0"/>
              <a:t>…</a:t>
            </a:r>
          </a:p>
        </p:txBody>
      </p:sp>
      <p:pic>
        <p:nvPicPr>
          <p:cNvPr id="4" name="Image 3">
            <a:extLst>
              <a:ext uri="{FF2B5EF4-FFF2-40B4-BE49-F238E27FC236}">
                <a16:creationId xmlns:a16="http://schemas.microsoft.com/office/drawing/2014/main" id="{98018A25-BB5A-02AE-90C8-6DD56DCFFEF2}"/>
              </a:ext>
            </a:extLst>
          </p:cNvPr>
          <p:cNvPicPr>
            <a:picLocks noChangeAspect="1"/>
          </p:cNvPicPr>
          <p:nvPr/>
        </p:nvPicPr>
        <p:blipFill>
          <a:blip r:embed="rId3"/>
          <a:stretch>
            <a:fillRect/>
          </a:stretch>
        </p:blipFill>
        <p:spPr>
          <a:xfrm>
            <a:off x="6968689" y="1463939"/>
            <a:ext cx="3930121" cy="3930121"/>
          </a:xfrm>
          <a:prstGeom prst="rect">
            <a:avLst/>
          </a:prstGeom>
        </p:spPr>
      </p:pic>
    </p:spTree>
    <p:extLst>
      <p:ext uri="{BB962C8B-B14F-4D97-AF65-F5344CB8AC3E}">
        <p14:creationId xmlns:p14="http://schemas.microsoft.com/office/powerpoint/2010/main" val="2889007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55DA8B-8F90-3B45-BF79-8BFE0F87C6A0}"/>
              </a:ext>
            </a:extLst>
          </p:cNvPr>
          <p:cNvSpPr>
            <a:spLocks noGrp="1"/>
          </p:cNvSpPr>
          <p:nvPr>
            <p:ph type="title"/>
          </p:nvPr>
        </p:nvSpPr>
        <p:spPr/>
        <p:txBody>
          <a:bodyPr/>
          <a:lstStyle/>
          <a:p>
            <a:r>
              <a:rPr lang="fr-FR" dirty="0"/>
              <a:t>Coût et remboursement des incrétines</a:t>
            </a:r>
          </a:p>
        </p:txBody>
      </p:sp>
      <p:sp>
        <p:nvSpPr>
          <p:cNvPr id="7" name="Espace réservé du contenu 6">
            <a:extLst>
              <a:ext uri="{FF2B5EF4-FFF2-40B4-BE49-F238E27FC236}">
                <a16:creationId xmlns:a16="http://schemas.microsoft.com/office/drawing/2014/main" id="{F7F37439-6E0B-F4BE-C5BD-D3055F27E091}"/>
              </a:ext>
            </a:extLst>
          </p:cNvPr>
          <p:cNvSpPr>
            <a:spLocks noGrp="1"/>
          </p:cNvSpPr>
          <p:nvPr>
            <p:ph sz="half" idx="1"/>
          </p:nvPr>
        </p:nvSpPr>
        <p:spPr/>
        <p:txBody>
          <a:bodyPr>
            <a:normAutofit lnSpcReduction="10000"/>
          </a:bodyPr>
          <a:lstStyle/>
          <a:p>
            <a:r>
              <a:rPr lang="fr-FR" dirty="0"/>
              <a:t>250 à 400 euros/mois</a:t>
            </a:r>
          </a:p>
          <a:p>
            <a:r>
              <a:rPr lang="fr-FR" dirty="0"/>
              <a:t>Remboursement incrétines faiblement dosées dans le DT2</a:t>
            </a:r>
          </a:p>
          <a:p>
            <a:r>
              <a:rPr lang="fr-FR" dirty="0"/>
              <a:t>Pas de remboursement dans l’obésité pour le moment</a:t>
            </a:r>
          </a:p>
          <a:p>
            <a:r>
              <a:rPr lang="fr-FR" dirty="0"/>
              <a:t>Définir les critères permettant le remboursement</a:t>
            </a:r>
          </a:p>
          <a:p>
            <a:pPr lvl="1"/>
            <a:r>
              <a:rPr lang="fr-FR" dirty="0"/>
              <a:t>IMC/comorbidités, …</a:t>
            </a:r>
          </a:p>
          <a:p>
            <a:r>
              <a:rPr lang="fr-FR" dirty="0"/>
              <a:t>Coût pour la collectivité dans l’obésité/ bénéfices ?</a:t>
            </a:r>
          </a:p>
        </p:txBody>
      </p:sp>
      <p:sp>
        <p:nvSpPr>
          <p:cNvPr id="8" name="Espace réservé du contenu 7">
            <a:extLst>
              <a:ext uri="{FF2B5EF4-FFF2-40B4-BE49-F238E27FC236}">
                <a16:creationId xmlns:a16="http://schemas.microsoft.com/office/drawing/2014/main" id="{DF3A167C-0E5D-B2F9-3915-3200775DB096}"/>
              </a:ext>
            </a:extLst>
          </p:cNvPr>
          <p:cNvSpPr>
            <a:spLocks noGrp="1"/>
          </p:cNvSpPr>
          <p:nvPr>
            <p:ph sz="half" idx="2"/>
          </p:nvPr>
        </p:nvSpPr>
        <p:spPr/>
        <p:txBody>
          <a:bodyPr>
            <a:normAutofit lnSpcReduction="10000"/>
          </a:bodyPr>
          <a:lstStyle/>
          <a:p>
            <a:endParaRPr lang="fr-FR"/>
          </a:p>
        </p:txBody>
      </p:sp>
      <p:pic>
        <p:nvPicPr>
          <p:cNvPr id="6" name="Image 5">
            <a:extLst>
              <a:ext uri="{FF2B5EF4-FFF2-40B4-BE49-F238E27FC236}">
                <a16:creationId xmlns:a16="http://schemas.microsoft.com/office/drawing/2014/main" id="{B0D9214A-210D-7AE0-32E9-E2458064CA49}"/>
              </a:ext>
            </a:extLst>
          </p:cNvPr>
          <p:cNvPicPr>
            <a:picLocks noChangeAspect="1"/>
          </p:cNvPicPr>
          <p:nvPr/>
        </p:nvPicPr>
        <p:blipFill>
          <a:blip r:embed="rId2"/>
          <a:stretch>
            <a:fillRect/>
          </a:stretch>
        </p:blipFill>
        <p:spPr>
          <a:xfrm>
            <a:off x="6997819" y="1690688"/>
            <a:ext cx="3955730" cy="4299508"/>
          </a:xfrm>
          <a:prstGeom prst="rect">
            <a:avLst/>
          </a:prstGeom>
        </p:spPr>
      </p:pic>
    </p:spTree>
    <p:extLst>
      <p:ext uri="{BB962C8B-B14F-4D97-AF65-F5344CB8AC3E}">
        <p14:creationId xmlns:p14="http://schemas.microsoft.com/office/powerpoint/2010/main" val="4055474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2FEF985-112B-6573-29DB-22ED78E265F3}"/>
              </a:ext>
            </a:extLst>
          </p:cNvPr>
          <p:cNvPicPr>
            <a:picLocks noChangeAspect="1"/>
          </p:cNvPicPr>
          <p:nvPr/>
        </p:nvPicPr>
        <p:blipFill>
          <a:blip r:embed="rId2"/>
          <a:stretch>
            <a:fillRect/>
          </a:stretch>
        </p:blipFill>
        <p:spPr>
          <a:xfrm>
            <a:off x="3113253" y="164906"/>
            <a:ext cx="6146250" cy="6663917"/>
          </a:xfrm>
          <a:prstGeom prst="rect">
            <a:avLst/>
          </a:prstGeom>
        </p:spPr>
      </p:pic>
    </p:spTree>
    <p:extLst>
      <p:ext uri="{BB962C8B-B14F-4D97-AF65-F5344CB8AC3E}">
        <p14:creationId xmlns:p14="http://schemas.microsoft.com/office/powerpoint/2010/main" val="1409750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5932303" y="1435728"/>
            <a:ext cx="5495842" cy="4821382"/>
          </a:xfrm>
          <a:prstGeom prst="rect">
            <a:avLst/>
          </a:prstGeom>
        </p:spPr>
      </p:pic>
      <p:sp>
        <p:nvSpPr>
          <p:cNvPr id="3" name="Titre 2"/>
          <p:cNvSpPr>
            <a:spLocks noGrp="1"/>
          </p:cNvSpPr>
          <p:nvPr>
            <p:ph type="title"/>
          </p:nvPr>
        </p:nvSpPr>
        <p:spPr/>
        <p:txBody>
          <a:bodyPr/>
          <a:lstStyle/>
          <a:p>
            <a:r>
              <a:rPr lang="fr-FR" b="1" dirty="0"/>
              <a:t>Mésusage des agonistes GLP1</a:t>
            </a:r>
          </a:p>
        </p:txBody>
      </p:sp>
      <p:pic>
        <p:nvPicPr>
          <p:cNvPr id="4" name="Image 3"/>
          <p:cNvPicPr>
            <a:picLocks noChangeAspect="1"/>
          </p:cNvPicPr>
          <p:nvPr/>
        </p:nvPicPr>
        <p:blipFill>
          <a:blip r:embed="rId3"/>
          <a:stretch>
            <a:fillRect/>
          </a:stretch>
        </p:blipFill>
        <p:spPr>
          <a:xfrm>
            <a:off x="740228" y="1789476"/>
            <a:ext cx="4398917" cy="2934820"/>
          </a:xfrm>
          <a:prstGeom prst="rect">
            <a:avLst/>
          </a:prstGeom>
        </p:spPr>
      </p:pic>
      <p:sp>
        <p:nvSpPr>
          <p:cNvPr id="5" name="ZoneTexte 4"/>
          <p:cNvSpPr txBox="1"/>
          <p:nvPr/>
        </p:nvSpPr>
        <p:spPr>
          <a:xfrm>
            <a:off x="165462" y="4823084"/>
            <a:ext cx="5294976" cy="553998"/>
          </a:xfrm>
          <a:prstGeom prst="rect">
            <a:avLst/>
          </a:prstGeom>
          <a:noFill/>
        </p:spPr>
        <p:txBody>
          <a:bodyPr wrap="none" rtlCol="0">
            <a:spAutoFit/>
          </a:bodyPr>
          <a:lstStyle/>
          <a:p>
            <a:r>
              <a:rPr lang="fr-FR" sz="1200" dirty="0"/>
              <a:t>affiche publicitaire vantant les injections de </a:t>
            </a:r>
            <a:r>
              <a:rPr lang="fr-FR" sz="1200" dirty="0" err="1"/>
              <a:t>sémaglutide</a:t>
            </a:r>
            <a:r>
              <a:rPr lang="fr-FR" sz="1200" dirty="0"/>
              <a:t>, à New York (Etats-Unis), </a:t>
            </a:r>
          </a:p>
          <a:p>
            <a:r>
              <a:rPr lang="fr-FR" sz="1200" dirty="0"/>
              <a:t>le 25 juin 2024</a:t>
            </a:r>
            <a:r>
              <a:rPr lang="fr-FR" dirty="0"/>
              <a:t>.</a:t>
            </a:r>
          </a:p>
        </p:txBody>
      </p:sp>
    </p:spTree>
    <p:extLst>
      <p:ext uri="{BB962C8B-B14F-4D97-AF65-F5344CB8AC3E}">
        <p14:creationId xmlns:p14="http://schemas.microsoft.com/office/powerpoint/2010/main" val="782962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2619" t="15080" r="70802" b="10000"/>
          <a:stretch/>
        </p:blipFill>
        <p:spPr>
          <a:xfrm>
            <a:off x="1" y="413486"/>
            <a:ext cx="4895850" cy="6222708"/>
          </a:xfrm>
          <a:prstGeom prst="rect">
            <a:avLst/>
          </a:prstGeom>
        </p:spPr>
      </p:pic>
      <p:pic>
        <p:nvPicPr>
          <p:cNvPr id="4" name="Image 3"/>
          <p:cNvPicPr>
            <a:picLocks noChangeAspect="1"/>
          </p:cNvPicPr>
          <p:nvPr/>
        </p:nvPicPr>
        <p:blipFill>
          <a:blip r:embed="rId3"/>
          <a:stretch>
            <a:fillRect/>
          </a:stretch>
        </p:blipFill>
        <p:spPr>
          <a:xfrm>
            <a:off x="6007619" y="138531"/>
            <a:ext cx="4474911" cy="2826260"/>
          </a:xfrm>
          <a:prstGeom prst="rect">
            <a:avLst/>
          </a:prstGeom>
        </p:spPr>
      </p:pic>
      <p:pic>
        <p:nvPicPr>
          <p:cNvPr id="3" name="Image 2">
            <a:extLst>
              <a:ext uri="{FF2B5EF4-FFF2-40B4-BE49-F238E27FC236}">
                <a16:creationId xmlns:a16="http://schemas.microsoft.com/office/drawing/2014/main" id="{A6E1EE3B-E853-1491-61B4-ED6E2729F498}"/>
              </a:ext>
            </a:extLst>
          </p:cNvPr>
          <p:cNvPicPr>
            <a:picLocks noChangeAspect="1"/>
          </p:cNvPicPr>
          <p:nvPr/>
        </p:nvPicPr>
        <p:blipFill>
          <a:blip r:embed="rId4"/>
          <a:stretch>
            <a:fillRect/>
          </a:stretch>
        </p:blipFill>
        <p:spPr>
          <a:xfrm>
            <a:off x="6728059" y="3199197"/>
            <a:ext cx="3916486" cy="3272137"/>
          </a:xfrm>
          <a:prstGeom prst="rect">
            <a:avLst/>
          </a:prstGeom>
        </p:spPr>
      </p:pic>
    </p:spTree>
    <p:extLst>
      <p:ext uri="{BB962C8B-B14F-4D97-AF65-F5344CB8AC3E}">
        <p14:creationId xmlns:p14="http://schemas.microsoft.com/office/powerpoint/2010/main" val="1410077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359567" y="269826"/>
            <a:ext cx="10166685" cy="6162488"/>
          </a:xfrm>
          <a:prstGeom prst="rect">
            <a:avLst/>
          </a:prstGeom>
        </p:spPr>
      </p:pic>
    </p:spTree>
    <p:extLst>
      <p:ext uri="{BB962C8B-B14F-4D97-AF65-F5344CB8AC3E}">
        <p14:creationId xmlns:p14="http://schemas.microsoft.com/office/powerpoint/2010/main" val="3790563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668457" y="123002"/>
            <a:ext cx="3805912" cy="6530463"/>
          </a:xfrm>
          <a:prstGeom prst="rect">
            <a:avLst/>
          </a:prstGeom>
        </p:spPr>
      </p:pic>
      <p:sp>
        <p:nvSpPr>
          <p:cNvPr id="5" name="Rectangle 4"/>
          <p:cNvSpPr/>
          <p:nvPr/>
        </p:nvSpPr>
        <p:spPr>
          <a:xfrm>
            <a:off x="5749491" y="582675"/>
            <a:ext cx="6096000" cy="923330"/>
          </a:xfrm>
          <a:prstGeom prst="rect">
            <a:avLst/>
          </a:prstGeom>
        </p:spPr>
        <p:txBody>
          <a:bodyPr>
            <a:spAutoFit/>
          </a:bodyPr>
          <a:lstStyle/>
          <a:p>
            <a:r>
              <a:rPr lang="fr-FR" dirty="0"/>
              <a:t>Sur </a:t>
            </a:r>
            <a:r>
              <a:rPr lang="fr-FR" dirty="0" err="1"/>
              <a:t>TikTok</a:t>
            </a:r>
            <a:r>
              <a:rPr lang="fr-FR" dirty="0"/>
              <a:t>, la moindre requête comprenant le nom d’un aGLP-1 oriente vers des comptes de revendeurs ou d’arnaqueurs.  CAPTURE D’ÉCRAN « LE MONDE »</a:t>
            </a:r>
          </a:p>
        </p:txBody>
      </p:sp>
      <p:pic>
        <p:nvPicPr>
          <p:cNvPr id="2" name="Image 1">
            <a:extLst>
              <a:ext uri="{FF2B5EF4-FFF2-40B4-BE49-F238E27FC236}">
                <a16:creationId xmlns:a16="http://schemas.microsoft.com/office/drawing/2014/main" id="{F378DF90-34DF-E87E-4351-315958D0D416}"/>
              </a:ext>
            </a:extLst>
          </p:cNvPr>
          <p:cNvPicPr>
            <a:picLocks noChangeAspect="1"/>
          </p:cNvPicPr>
          <p:nvPr/>
        </p:nvPicPr>
        <p:blipFill>
          <a:blip r:embed="rId3"/>
          <a:stretch>
            <a:fillRect/>
          </a:stretch>
        </p:blipFill>
        <p:spPr>
          <a:xfrm>
            <a:off x="6717633" y="2585765"/>
            <a:ext cx="4551537" cy="3276021"/>
          </a:xfrm>
          <a:prstGeom prst="rect">
            <a:avLst/>
          </a:prstGeom>
        </p:spPr>
      </p:pic>
    </p:spTree>
    <p:extLst>
      <p:ext uri="{BB962C8B-B14F-4D97-AF65-F5344CB8AC3E}">
        <p14:creationId xmlns:p14="http://schemas.microsoft.com/office/powerpoint/2010/main" val="36414927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9190" t="34444" r="66298" b="3801"/>
          <a:stretch>
            <a:fillRect/>
          </a:stretch>
        </p:blipFill>
        <p:spPr>
          <a:xfrm>
            <a:off x="-116552" y="1881052"/>
            <a:ext cx="5603136" cy="3970191"/>
          </a:xfrm>
          <a:prstGeom prst="rect">
            <a:avLst/>
          </a:prstGeom>
        </p:spPr>
      </p:pic>
      <p:sp>
        <p:nvSpPr>
          <p:cNvPr id="3" name="ZoneTexte 2"/>
          <p:cNvSpPr txBox="1"/>
          <p:nvPr/>
        </p:nvSpPr>
        <p:spPr>
          <a:xfrm>
            <a:off x="6705418" y="758268"/>
            <a:ext cx="5330562" cy="1569660"/>
          </a:xfrm>
          <a:prstGeom prst="rect">
            <a:avLst/>
          </a:prstGeom>
          <a:noFill/>
        </p:spPr>
        <p:txBody>
          <a:bodyPr wrap="none" rtlCol="0">
            <a:spAutoFit/>
          </a:bodyPr>
          <a:lstStyle/>
          <a:p>
            <a:r>
              <a:rPr lang="fr-FR" sz="1600" i="1" dirty="0"/>
              <a:t>lots de stylos-injecteurs d’</a:t>
            </a:r>
            <a:r>
              <a:rPr lang="fr-FR" sz="1600" i="1" dirty="0" err="1"/>
              <a:t>Ozempic</a:t>
            </a:r>
            <a:r>
              <a:rPr lang="fr-FR" sz="1600" i="1" dirty="0"/>
              <a:t> contrefaits aux Etats-Unis, </a:t>
            </a:r>
          </a:p>
          <a:p>
            <a:r>
              <a:rPr lang="fr-FR" sz="1600" i="1" dirty="0"/>
              <a:t>au Royaume-Uni et au Brésil</a:t>
            </a:r>
          </a:p>
          <a:p>
            <a:endParaRPr lang="fr-FR" sz="1600" i="1" dirty="0"/>
          </a:p>
          <a:p>
            <a:r>
              <a:rPr lang="fr-FR" sz="1600" i="1" dirty="0"/>
              <a:t>plusieurs utilisateurs de ces contrefaçons avaient dû être</a:t>
            </a:r>
          </a:p>
          <a:p>
            <a:r>
              <a:rPr lang="fr-FR" sz="1600" i="1" dirty="0"/>
              <a:t>hospitalisés en urgence à la suite d’effets secondaires graves, </a:t>
            </a:r>
          </a:p>
          <a:p>
            <a:r>
              <a:rPr lang="fr-FR" sz="1600" i="1" dirty="0"/>
              <a:t>notamment des convulsions et des chocs hypoglycémiques</a:t>
            </a:r>
          </a:p>
        </p:txBody>
      </p:sp>
      <p:sp>
        <p:nvSpPr>
          <p:cNvPr id="4" name="Titre 3"/>
          <p:cNvSpPr>
            <a:spLocks noGrp="1"/>
          </p:cNvSpPr>
          <p:nvPr>
            <p:ph type="title"/>
          </p:nvPr>
        </p:nvSpPr>
        <p:spPr>
          <a:xfrm>
            <a:off x="838200" y="365125"/>
            <a:ext cx="10515600" cy="645069"/>
          </a:xfrm>
        </p:spPr>
        <p:txBody>
          <a:bodyPr>
            <a:normAutofit fontScale="90000"/>
          </a:bodyPr>
          <a:lstStyle/>
          <a:p>
            <a:r>
              <a:rPr lang="fr-FR" b="1" dirty="0"/>
              <a:t>La contrefaçon</a:t>
            </a:r>
          </a:p>
        </p:txBody>
      </p:sp>
      <p:pic>
        <p:nvPicPr>
          <p:cNvPr id="5" name="Image 4">
            <a:extLst>
              <a:ext uri="{FF2B5EF4-FFF2-40B4-BE49-F238E27FC236}">
                <a16:creationId xmlns:a16="http://schemas.microsoft.com/office/drawing/2014/main" id="{DBB99E82-B74B-B049-9618-79E364C16444}"/>
              </a:ext>
            </a:extLst>
          </p:cNvPr>
          <p:cNvPicPr>
            <a:picLocks noChangeAspect="1"/>
          </p:cNvPicPr>
          <p:nvPr/>
        </p:nvPicPr>
        <p:blipFill>
          <a:blip r:embed="rId3"/>
          <a:stretch>
            <a:fillRect/>
          </a:stretch>
        </p:blipFill>
        <p:spPr>
          <a:xfrm>
            <a:off x="7391200" y="3518434"/>
            <a:ext cx="4339246" cy="2429978"/>
          </a:xfrm>
          <a:prstGeom prst="rect">
            <a:avLst/>
          </a:prstGeom>
        </p:spPr>
      </p:pic>
      <p:sp>
        <p:nvSpPr>
          <p:cNvPr id="6" name="Rectangle 5">
            <a:extLst>
              <a:ext uri="{FF2B5EF4-FFF2-40B4-BE49-F238E27FC236}">
                <a16:creationId xmlns:a16="http://schemas.microsoft.com/office/drawing/2014/main" id="{DE11A816-7B5F-241E-5A49-47B4F4FBBE4F}"/>
              </a:ext>
            </a:extLst>
          </p:cNvPr>
          <p:cNvSpPr/>
          <p:nvPr/>
        </p:nvSpPr>
        <p:spPr>
          <a:xfrm>
            <a:off x="4658627" y="3744227"/>
            <a:ext cx="1001028" cy="22041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29750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E57D31-63DA-5741-D8D3-825EFF0FF07A}"/>
              </a:ext>
            </a:extLst>
          </p:cNvPr>
          <p:cNvPicPr>
            <a:picLocks noChangeAspect="1"/>
          </p:cNvPicPr>
          <p:nvPr/>
        </p:nvPicPr>
        <p:blipFill>
          <a:blip r:embed="rId2"/>
          <a:srcRect t="16428" r="32421" b="9285"/>
          <a:stretch>
            <a:fillRect/>
          </a:stretch>
        </p:blipFill>
        <p:spPr>
          <a:xfrm>
            <a:off x="1148614" y="683394"/>
            <a:ext cx="9273297" cy="5351646"/>
          </a:xfrm>
          <a:prstGeom prst="rect">
            <a:avLst/>
          </a:prstGeom>
        </p:spPr>
      </p:pic>
    </p:spTree>
    <p:extLst>
      <p:ext uri="{BB962C8B-B14F-4D97-AF65-F5344CB8AC3E}">
        <p14:creationId xmlns:p14="http://schemas.microsoft.com/office/powerpoint/2010/main" val="3916772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065722" y="2186488"/>
            <a:ext cx="7829550" cy="4410075"/>
          </a:xfrm>
          <a:prstGeom prst="rect">
            <a:avLst/>
          </a:prstGeom>
        </p:spPr>
      </p:pic>
      <p:sp>
        <p:nvSpPr>
          <p:cNvPr id="4" name="ZoneTexte 3"/>
          <p:cNvSpPr txBox="1"/>
          <p:nvPr/>
        </p:nvSpPr>
        <p:spPr>
          <a:xfrm>
            <a:off x="1828800" y="3333403"/>
            <a:ext cx="843501" cy="400110"/>
          </a:xfrm>
          <a:prstGeom prst="rect">
            <a:avLst/>
          </a:prstGeom>
          <a:noFill/>
        </p:spPr>
        <p:txBody>
          <a:bodyPr wrap="none" rtlCol="0">
            <a:spAutoFit/>
          </a:bodyPr>
          <a:lstStyle/>
          <a:p>
            <a:r>
              <a:rPr lang="fr-FR" sz="1000" b="1" dirty="0">
                <a:solidFill>
                  <a:srgbClr val="FF0000"/>
                </a:solidFill>
              </a:rPr>
              <a:t>Milliards de </a:t>
            </a:r>
          </a:p>
          <a:p>
            <a:r>
              <a:rPr lang="fr-FR" sz="1000" b="1" dirty="0">
                <a:solidFill>
                  <a:srgbClr val="FF0000"/>
                </a:solidFill>
              </a:rPr>
              <a:t>dollars</a:t>
            </a:r>
          </a:p>
        </p:txBody>
      </p:sp>
      <p:sp>
        <p:nvSpPr>
          <p:cNvPr id="3" name="Titre 2">
            <a:extLst>
              <a:ext uri="{FF2B5EF4-FFF2-40B4-BE49-F238E27FC236}">
                <a16:creationId xmlns:a16="http://schemas.microsoft.com/office/drawing/2014/main" id="{5D36780F-C716-FC09-940B-45F7DE578A25}"/>
              </a:ext>
            </a:extLst>
          </p:cNvPr>
          <p:cNvSpPr>
            <a:spLocks noGrp="1"/>
          </p:cNvSpPr>
          <p:nvPr>
            <p:ph type="title"/>
          </p:nvPr>
        </p:nvSpPr>
        <p:spPr/>
        <p:txBody>
          <a:bodyPr/>
          <a:lstStyle/>
          <a:p>
            <a:r>
              <a:rPr lang="fr-FR" b="1" dirty="0"/>
              <a:t>Impact économique des GLP1</a:t>
            </a:r>
          </a:p>
        </p:txBody>
      </p:sp>
    </p:spTree>
    <p:extLst>
      <p:ext uri="{BB962C8B-B14F-4D97-AF65-F5344CB8AC3E}">
        <p14:creationId xmlns:p14="http://schemas.microsoft.com/office/powerpoint/2010/main" val="4662003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dirty="0"/>
              <a:t>Analyse de </a:t>
            </a:r>
            <a:r>
              <a:rPr lang="fr-FR" dirty="0" err="1"/>
              <a:t>Natixis</a:t>
            </a:r>
            <a:endParaRPr lang="fr-FR" dirty="0"/>
          </a:p>
        </p:txBody>
      </p:sp>
      <p:sp>
        <p:nvSpPr>
          <p:cNvPr id="7" name="Espace réservé du contenu 6"/>
          <p:cNvSpPr>
            <a:spLocks noGrp="1"/>
          </p:cNvSpPr>
          <p:nvPr>
            <p:ph idx="1"/>
          </p:nvPr>
        </p:nvSpPr>
        <p:spPr/>
        <p:txBody>
          <a:bodyPr>
            <a:normAutofit/>
          </a:bodyPr>
          <a:lstStyle/>
          <a:p>
            <a:r>
              <a:rPr lang="fr-FR" dirty="0"/>
              <a:t>Les gagnants:</a:t>
            </a:r>
          </a:p>
          <a:p>
            <a:r>
              <a:rPr lang="fr-FR" sz="1600" dirty="0"/>
              <a:t>Les ventes d’analogues du GLP-1 au niveau mondial, qui atteignaient 40 milliards de dollars en 2023 pourraient approcher les 150 milliards en 2032 (15,8 % TCAC), </a:t>
            </a:r>
          </a:p>
          <a:p>
            <a:r>
              <a:rPr lang="fr-FR" sz="1600" dirty="0"/>
              <a:t>Novo Nordisk et Eli Lilly détenant à eux deux près de 100 % du marché actuellement</a:t>
            </a:r>
          </a:p>
          <a:p>
            <a:r>
              <a:rPr lang="fr-FR" dirty="0"/>
              <a:t>Les implications pour les autres secteurs</a:t>
            </a:r>
          </a:p>
          <a:p>
            <a:pPr lvl="1"/>
            <a:r>
              <a:rPr lang="fr-FR" sz="1600" dirty="0"/>
              <a:t>Dans le domaine des maladies valvulaires cardiaques, l’impact du GLP-1 devrait être minime, mais son potentiel à prolonger la durée de vie pourrait favoriser une augmentation du nombre de patients souhaitant bénéficier de dispositifs de remplacement/réparation d’une valve cardiaque.</a:t>
            </a:r>
          </a:p>
          <a:p>
            <a:pPr lvl="1"/>
            <a:r>
              <a:rPr lang="fr-FR" sz="1600" dirty="0"/>
              <a:t>En orthopédie, la perte de poids liée au traitement par analogues du GLP-1 pourrait réduire les lésions articulaires et la nécessité de remplacer des articulations.</a:t>
            </a:r>
          </a:p>
          <a:p>
            <a:pPr lvl="1"/>
            <a:r>
              <a:rPr lang="fr-FR" sz="1600" dirty="0"/>
              <a:t>les analogues du GLP-1 peuvent entraîner une baisse de la fréquentation des restaurants, mais l’adaptation et les changements de menu pourraient atténuer cet impact.</a:t>
            </a:r>
          </a:p>
          <a:p>
            <a:endParaRPr lang="fr-FR" sz="1600" dirty="0"/>
          </a:p>
        </p:txBody>
      </p:sp>
      <p:sp>
        <p:nvSpPr>
          <p:cNvPr id="8" name="Rectangle 7"/>
          <p:cNvSpPr/>
          <p:nvPr/>
        </p:nvSpPr>
        <p:spPr>
          <a:xfrm>
            <a:off x="733647" y="669851"/>
            <a:ext cx="5433237" cy="8612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7091916" y="6411433"/>
            <a:ext cx="2075376" cy="369332"/>
          </a:xfrm>
          <a:prstGeom prst="rect">
            <a:avLst/>
          </a:prstGeom>
          <a:noFill/>
        </p:spPr>
        <p:txBody>
          <a:bodyPr wrap="none" rtlCol="0">
            <a:spAutoFit/>
          </a:bodyPr>
          <a:lstStyle/>
          <a:p>
            <a:r>
              <a:rPr lang="fr-FR" i="1" dirty="0"/>
              <a:t>Rédigé en juin 2024.</a:t>
            </a:r>
            <a:endParaRPr lang="fr-FR" dirty="0"/>
          </a:p>
        </p:txBody>
      </p:sp>
    </p:spTree>
    <p:extLst>
      <p:ext uri="{BB962C8B-B14F-4D97-AF65-F5344CB8AC3E}">
        <p14:creationId xmlns:p14="http://schemas.microsoft.com/office/powerpoint/2010/main" val="322918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Economie du Danemark et </a:t>
            </a:r>
            <a:r>
              <a:rPr lang="fr-FR" dirty="0" err="1"/>
              <a:t>sémaglutide</a:t>
            </a:r>
            <a:endParaRPr lang="fr-FR" dirty="0"/>
          </a:p>
        </p:txBody>
      </p:sp>
      <p:pic>
        <p:nvPicPr>
          <p:cNvPr id="4" name="Image 3"/>
          <p:cNvPicPr>
            <a:picLocks noChangeAspect="1"/>
          </p:cNvPicPr>
          <p:nvPr/>
        </p:nvPicPr>
        <p:blipFill rotWithShape="1">
          <a:blip r:embed="rId2"/>
          <a:srcRect l="10387" t="23333" r="60328" b="6508"/>
          <a:stretch/>
        </p:blipFill>
        <p:spPr>
          <a:xfrm>
            <a:off x="489096" y="1604757"/>
            <a:ext cx="5252483" cy="3539021"/>
          </a:xfrm>
          <a:prstGeom prst="rect">
            <a:avLst/>
          </a:prstGeom>
        </p:spPr>
      </p:pic>
      <p:sp>
        <p:nvSpPr>
          <p:cNvPr id="5" name="Rectangle 4"/>
          <p:cNvSpPr/>
          <p:nvPr/>
        </p:nvSpPr>
        <p:spPr>
          <a:xfrm>
            <a:off x="5908158" y="2010682"/>
            <a:ext cx="6096000" cy="3416320"/>
          </a:xfrm>
          <a:prstGeom prst="rect">
            <a:avLst/>
          </a:prstGeom>
        </p:spPr>
        <p:txBody>
          <a:bodyPr>
            <a:spAutoFit/>
          </a:bodyPr>
          <a:lstStyle/>
          <a:p>
            <a:r>
              <a:rPr lang="fr-FR" i="1" dirty="0"/>
              <a:t>Ces bons résultats ont fait décoller l’excédent de la balance courante</a:t>
            </a:r>
          </a:p>
          <a:p>
            <a:endParaRPr lang="fr-FR" i="1" dirty="0"/>
          </a:p>
          <a:p>
            <a:r>
              <a:rPr lang="fr-FR" i="1" dirty="0"/>
              <a:t>Grâce à cela, la croissance danoise a surpassé celle de ses voisins européens ces derniers mois</a:t>
            </a:r>
          </a:p>
          <a:p>
            <a:endParaRPr lang="fr-FR" i="1" dirty="0"/>
          </a:p>
          <a:p>
            <a:r>
              <a:rPr lang="fr-FR" i="1" dirty="0"/>
              <a:t>le succès de Novo Nordisk, et plus largement du secteur, se traduit par un afflux colossal de devises dans le pays, poussant la valeur de la couronne danoise à la hausse</a:t>
            </a:r>
          </a:p>
          <a:p>
            <a:endParaRPr lang="fr-FR" i="1" dirty="0"/>
          </a:p>
          <a:p>
            <a:r>
              <a:rPr lang="fr-FR" i="1" dirty="0"/>
              <a:t>D’autres redoutent que le Danemark n’en vienne à trop dépendre d’une seule entreprise</a:t>
            </a:r>
          </a:p>
        </p:txBody>
      </p:sp>
    </p:spTree>
    <p:extLst>
      <p:ext uri="{BB962C8B-B14F-4D97-AF65-F5344CB8AC3E}">
        <p14:creationId xmlns:p14="http://schemas.microsoft.com/office/powerpoint/2010/main" val="14618326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E342F-D075-F020-D39F-9647411AC567}"/>
              </a:ext>
            </a:extLst>
          </p:cNvPr>
          <p:cNvSpPr>
            <a:spLocks noGrp="1"/>
          </p:cNvSpPr>
          <p:nvPr>
            <p:ph type="title"/>
          </p:nvPr>
        </p:nvSpPr>
        <p:spPr/>
        <p:txBody>
          <a:bodyPr/>
          <a:lstStyle/>
          <a:p>
            <a:r>
              <a:rPr lang="fr-FR" dirty="0"/>
              <a:t>Conclusions sur les incrétines</a:t>
            </a:r>
          </a:p>
        </p:txBody>
      </p:sp>
      <p:sp>
        <p:nvSpPr>
          <p:cNvPr id="3" name="Espace réservé du contenu 2">
            <a:extLst>
              <a:ext uri="{FF2B5EF4-FFF2-40B4-BE49-F238E27FC236}">
                <a16:creationId xmlns:a16="http://schemas.microsoft.com/office/drawing/2014/main" id="{D53E200A-473C-A2EE-D7E1-D8A3A170B391}"/>
              </a:ext>
            </a:extLst>
          </p:cNvPr>
          <p:cNvSpPr>
            <a:spLocks noGrp="1"/>
          </p:cNvSpPr>
          <p:nvPr>
            <p:ph idx="1"/>
          </p:nvPr>
        </p:nvSpPr>
        <p:spPr/>
        <p:txBody>
          <a:bodyPr/>
          <a:lstStyle/>
          <a:p>
            <a:r>
              <a:rPr lang="fr-FR" dirty="0"/>
              <a:t>Progrès indiscutables dans le TTT du diabète de type 2</a:t>
            </a:r>
          </a:p>
          <a:p>
            <a:r>
              <a:rPr lang="fr-FR" dirty="0"/>
              <a:t>Progrès indiscutables dans le TTT de l’obésité</a:t>
            </a:r>
          </a:p>
          <a:p>
            <a:pPr lvl="1"/>
            <a:r>
              <a:rPr lang="fr-FR" dirty="0"/>
              <a:t>Palliatif à notre mode de vie inadapté</a:t>
            </a:r>
          </a:p>
          <a:p>
            <a:r>
              <a:rPr lang="fr-FR" dirty="0"/>
              <a:t>Profil de sécurité satisfaisant</a:t>
            </a:r>
          </a:p>
          <a:p>
            <a:r>
              <a:rPr lang="fr-FR" dirty="0"/>
              <a:t>Probables nouvelles indications dans les années qui viennent</a:t>
            </a:r>
          </a:p>
          <a:p>
            <a:r>
              <a:rPr lang="fr-FR" dirty="0"/>
              <a:t>Arrivée des formes orales</a:t>
            </a:r>
          </a:p>
          <a:p>
            <a:r>
              <a:rPr lang="fr-FR" dirty="0"/>
              <a:t>Mésusage +++</a:t>
            </a:r>
          </a:p>
          <a:p>
            <a:r>
              <a:rPr lang="fr-FR" dirty="0"/>
              <a:t>Problèmes économiques +++</a:t>
            </a:r>
          </a:p>
          <a:p>
            <a:pPr lvl="1"/>
            <a:endParaRPr lang="fr-FR" dirty="0"/>
          </a:p>
          <a:p>
            <a:endParaRPr lang="fr-FR" dirty="0"/>
          </a:p>
        </p:txBody>
      </p:sp>
    </p:spTree>
    <p:extLst>
      <p:ext uri="{BB962C8B-B14F-4D97-AF65-F5344CB8AC3E}">
        <p14:creationId xmlns:p14="http://schemas.microsoft.com/office/powerpoint/2010/main" val="28945573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80"/>
</p:tagLst>
</file>

<file path=ppt/tags/tag2.xml><?xml version="1.0" encoding="utf-8"?>
<p:tagLst xmlns:a="http://schemas.openxmlformats.org/drawingml/2006/main" xmlns:r="http://schemas.openxmlformats.org/officeDocument/2006/relationships" xmlns:p="http://schemas.openxmlformats.org/presentationml/2006/main">
  <p:tag name="AS_UNIQUEID" val="81"/>
</p:tagLst>
</file>

<file path=ppt/tags/tag3.xml><?xml version="1.0" encoding="utf-8"?>
<p:tagLst xmlns:a="http://schemas.openxmlformats.org/drawingml/2006/main" xmlns:r="http://schemas.openxmlformats.org/officeDocument/2006/relationships" xmlns:p="http://schemas.openxmlformats.org/presentationml/2006/main">
  <p:tag name="AS_UNIQUEID" val="82"/>
</p:tagLst>
</file>

<file path=ppt/tags/tag4.xml><?xml version="1.0" encoding="utf-8"?>
<p:tagLst xmlns:a="http://schemas.openxmlformats.org/drawingml/2006/main" xmlns:r="http://schemas.openxmlformats.org/officeDocument/2006/relationships" xmlns:p="http://schemas.openxmlformats.org/presentationml/2006/main">
  <p:tag name="AS_UNIQUEID" val="83"/>
</p:tagLst>
</file>

<file path=ppt/tags/tag5.xml><?xml version="1.0" encoding="utf-8"?>
<p:tagLst xmlns:a="http://schemas.openxmlformats.org/drawingml/2006/main" xmlns:r="http://schemas.openxmlformats.org/officeDocument/2006/relationships" xmlns:p="http://schemas.openxmlformats.org/presentationml/2006/main">
  <p:tag name="AS_UNIQUEID" val="84"/>
</p:tagLst>
</file>

<file path=ppt/tags/tag6.xml><?xml version="1.0" encoding="utf-8"?>
<p:tagLst xmlns:a="http://schemas.openxmlformats.org/drawingml/2006/main" xmlns:r="http://schemas.openxmlformats.org/officeDocument/2006/relationships" xmlns:p="http://schemas.openxmlformats.org/presentationml/2006/main">
  <p:tag name="AS_UNIQUEID" val="85"/>
</p:tagLst>
</file>

<file path=ppt/tags/tag7.xml><?xml version="1.0" encoding="utf-8"?>
<p:tagLst xmlns:a="http://schemas.openxmlformats.org/drawingml/2006/main" xmlns:r="http://schemas.openxmlformats.org/officeDocument/2006/relationships" xmlns:p="http://schemas.openxmlformats.org/presentationml/2006/main">
  <p:tag name="AS_UNIQUEID" val="86"/>
</p:tagLst>
</file>

<file path=ppt/tags/tag8.xml><?xml version="1.0" encoding="utf-8"?>
<p:tagLst xmlns:a="http://schemas.openxmlformats.org/drawingml/2006/main" xmlns:r="http://schemas.openxmlformats.org/officeDocument/2006/relationships" xmlns:p="http://schemas.openxmlformats.org/presentationml/2006/main">
  <p:tag name="AS_UNIQUEID" val="87"/>
</p:tagLst>
</file>

<file path=ppt/tags/tag9.xml><?xml version="1.0" encoding="utf-8"?>
<p:tagLst xmlns:a="http://schemas.openxmlformats.org/drawingml/2006/main" xmlns:r="http://schemas.openxmlformats.org/officeDocument/2006/relationships" xmlns:p="http://schemas.openxmlformats.org/presentationml/2006/main">
  <p:tag name="AS_UNIQUEID" val="88"/>
</p:tagLst>
</file>

<file path=ppt/tags/tag10.xml><?xml version="1.0" encoding="utf-8"?>
<p:tagLst xmlns:a="http://schemas.openxmlformats.org/drawingml/2006/main" xmlns:r="http://schemas.openxmlformats.org/officeDocument/2006/relationships" xmlns:p="http://schemas.openxmlformats.org/presentationml/2006/main">
  <p:tag name="AS_UNIQUEID" val="89"/>
</p:tagLst>
</file>

<file path=ppt/tags/tag11.xml><?xml version="1.0" encoding="utf-8"?>
<p:tagLst xmlns:a="http://schemas.openxmlformats.org/drawingml/2006/main" xmlns:r="http://schemas.openxmlformats.org/officeDocument/2006/relationships" xmlns:p="http://schemas.openxmlformats.org/presentationml/2006/main">
  <p:tag name="AS_UNIQUEID" val="90"/>
</p:tagLst>
</file>

<file path=ppt/tags/tag12.xml><?xml version="1.0" encoding="utf-8"?>
<p:tagLst xmlns:a="http://schemas.openxmlformats.org/drawingml/2006/main" xmlns:r="http://schemas.openxmlformats.org/officeDocument/2006/relationships" xmlns:p="http://schemas.openxmlformats.org/presentationml/2006/main">
  <p:tag name="AS_UNIQUEID" val="80"/>
</p:tagLst>
</file>

<file path=ppt/tags/tag13.xml><?xml version="1.0" encoding="utf-8"?>
<p:tagLst xmlns:a="http://schemas.openxmlformats.org/drawingml/2006/main" xmlns:r="http://schemas.openxmlformats.org/officeDocument/2006/relationships" xmlns:p="http://schemas.openxmlformats.org/presentationml/2006/main">
  <p:tag name="AS_UNIQUEID" val="81"/>
</p:tagLst>
</file>

<file path=ppt/tags/tag14.xml><?xml version="1.0" encoding="utf-8"?>
<p:tagLst xmlns:a="http://schemas.openxmlformats.org/drawingml/2006/main" xmlns:r="http://schemas.openxmlformats.org/officeDocument/2006/relationships" xmlns:p="http://schemas.openxmlformats.org/presentationml/2006/main">
  <p:tag name="AS_UNIQUEID" val="82"/>
</p:tagLst>
</file>

<file path=ppt/tags/tag15.xml><?xml version="1.0" encoding="utf-8"?>
<p:tagLst xmlns:a="http://schemas.openxmlformats.org/drawingml/2006/main" xmlns:r="http://schemas.openxmlformats.org/officeDocument/2006/relationships" xmlns:p="http://schemas.openxmlformats.org/presentationml/2006/main">
  <p:tag name="AS_UNIQUEID" val="83"/>
</p:tagLst>
</file>

<file path=ppt/tags/tag16.xml><?xml version="1.0" encoding="utf-8"?>
<p:tagLst xmlns:a="http://schemas.openxmlformats.org/drawingml/2006/main" xmlns:r="http://schemas.openxmlformats.org/officeDocument/2006/relationships" xmlns:p="http://schemas.openxmlformats.org/presentationml/2006/main">
  <p:tag name="AS_UNIQUEID" val="84"/>
</p:tagLst>
</file>

<file path=ppt/tags/tag17.xml><?xml version="1.0" encoding="utf-8"?>
<p:tagLst xmlns:a="http://schemas.openxmlformats.org/drawingml/2006/main" xmlns:r="http://schemas.openxmlformats.org/officeDocument/2006/relationships" xmlns:p="http://schemas.openxmlformats.org/presentationml/2006/main">
  <p:tag name="AS_UNIQUEID" val="85"/>
</p:tagLst>
</file>

<file path=ppt/tags/tag18.xml><?xml version="1.0" encoding="utf-8"?>
<p:tagLst xmlns:a="http://schemas.openxmlformats.org/drawingml/2006/main" xmlns:r="http://schemas.openxmlformats.org/officeDocument/2006/relationships" xmlns:p="http://schemas.openxmlformats.org/presentationml/2006/main">
  <p:tag name="AS_UNIQUEID" val="86"/>
</p:tagLst>
</file>

<file path=ppt/tags/tag19.xml><?xml version="1.0" encoding="utf-8"?>
<p:tagLst xmlns:a="http://schemas.openxmlformats.org/drawingml/2006/main" xmlns:r="http://schemas.openxmlformats.org/officeDocument/2006/relationships" xmlns:p="http://schemas.openxmlformats.org/presentationml/2006/main">
  <p:tag name="AS_UNIQUEID" val="87"/>
</p:tagLst>
</file>

<file path=ppt/tags/tag20.xml><?xml version="1.0" encoding="utf-8"?>
<p:tagLst xmlns:a="http://schemas.openxmlformats.org/drawingml/2006/main" xmlns:r="http://schemas.openxmlformats.org/officeDocument/2006/relationships" xmlns:p="http://schemas.openxmlformats.org/presentationml/2006/main">
  <p:tag name="AS_UNIQUEID" val="88"/>
</p:tagLst>
</file>

<file path=ppt/tags/tag21.xml><?xml version="1.0" encoding="utf-8"?>
<p:tagLst xmlns:a="http://schemas.openxmlformats.org/drawingml/2006/main" xmlns:r="http://schemas.openxmlformats.org/officeDocument/2006/relationships" xmlns:p="http://schemas.openxmlformats.org/presentationml/2006/main">
  <p:tag name="AS_UNIQUEID" val="89"/>
</p:tagLst>
</file>

<file path=ppt/tags/tag22.xml><?xml version="1.0" encoding="utf-8"?>
<p:tagLst xmlns:a="http://schemas.openxmlformats.org/drawingml/2006/main" xmlns:r="http://schemas.openxmlformats.org/officeDocument/2006/relationships" xmlns:p="http://schemas.openxmlformats.org/presentationml/2006/main">
  <p:tag name="AS_UNIQUEID" val="90"/>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Gothic"/>
        <a:cs typeface="Gothic"/>
      </a:majorFont>
      <a:minorFont>
        <a:latin typeface="Times New Roman"/>
        <a:ea typeface="Gothic"/>
        <a:cs typeface="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fr-FR" sz="2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fr-FR" sz="2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80455</TotalTime>
  <Words>1899</Words>
  <Application>Microsoft Office PowerPoint</Application>
  <PresentationFormat>Grand écran</PresentationFormat>
  <Paragraphs>247</Paragraphs>
  <Slides>47</Slides>
  <Notes>6</Notes>
  <HiddenSlides>0</HiddenSlides>
  <MMClips>0</MMClips>
  <ScaleCrop>false</ScaleCrop>
  <HeadingPairs>
    <vt:vector size="4" baseType="variant">
      <vt:variant>
        <vt:lpstr>Thème</vt:lpstr>
      </vt:variant>
      <vt:variant>
        <vt:i4>4</vt:i4>
      </vt:variant>
      <vt:variant>
        <vt:lpstr>Titres des diapositives</vt:lpstr>
      </vt:variant>
      <vt:variant>
        <vt:i4>47</vt:i4>
      </vt:variant>
    </vt:vector>
  </HeadingPairs>
  <TitlesOfParts>
    <vt:vector size="51" baseType="lpstr">
      <vt:lpstr>Thème Office</vt:lpstr>
      <vt:lpstr>Office Theme</vt:lpstr>
      <vt:lpstr>4_Thème Office</vt:lpstr>
      <vt:lpstr>1_Modèle par défaut</vt:lpstr>
      <vt:lpstr>les agonistes-GLP-1 et les incrétines : rationnel, mécanismes, effets secondaires, dérives</vt:lpstr>
      <vt:lpstr>Présentation PowerPoint</vt:lpstr>
      <vt:lpstr>Présentation PowerPoint</vt:lpstr>
      <vt:lpstr>Présentation PowerPoint</vt:lpstr>
      <vt:lpstr>Présentation PowerPoint</vt:lpstr>
      <vt:lpstr>Présentation PowerPoint</vt:lpstr>
      <vt:lpstr>La famille des GLP1</vt:lpstr>
      <vt:lpstr>Pourquoi un tel succès pour les aGLP1</vt:lpstr>
      <vt:lpstr>Les incrétines</vt:lpstr>
      <vt:lpstr>Efficacité des aGLP1 sur l’HbA1c</vt:lpstr>
      <vt:lpstr>Efficacité des aGLP1 faiblement dosés sur le poids</vt:lpstr>
      <vt:lpstr>Effets des GLP1  sur les complications du diabète: exemple de  la mortalité CV et les évènements CV</vt:lpstr>
      <vt:lpstr>Présentation PowerPoint</vt:lpstr>
      <vt:lpstr>Nouveaux principes du traitement du diabète en 2026</vt:lpstr>
      <vt:lpstr>Incrétines dans le traitement de l’obésité</vt:lpstr>
      <vt:lpstr>Hausse des cas de diabète et d’obésité dans le monde</vt:lpstr>
      <vt:lpstr>Présentation PowerPoint</vt:lpstr>
      <vt:lpstr>Efficacité des doubles et triples agonistes GLP1</vt:lpstr>
      <vt:lpstr>Comparaison agonistes GLP1 VS co-agonistes GLP1/GIP dans le traitement de l’obésité</vt:lpstr>
      <vt:lpstr>Efficacité des triples agonistes GLP1/GIP/Glucagon dans l’obésité</vt:lpstr>
      <vt:lpstr>Présentation PowerPoint</vt:lpstr>
      <vt:lpstr>Autres bénéfices des incrétines</vt:lpstr>
      <vt:lpstr>Présentation PowerPoint</vt:lpstr>
      <vt:lpstr>Présentation PowerPoint</vt:lpstr>
      <vt:lpstr>Présentation PowerPoint</vt:lpstr>
      <vt:lpstr>Présentation PowerPoint</vt:lpstr>
      <vt:lpstr>Présentation PowerPoint</vt:lpstr>
      <vt:lpstr>Présentation PowerPoint</vt:lpstr>
      <vt:lpstr>Effet favorable des GLP1 sur la consommation d’alcool</vt:lpstr>
      <vt:lpstr>Présentation PowerPoint</vt:lpstr>
      <vt:lpstr>Présentation PowerPoint</vt:lpstr>
      <vt:lpstr>Indications des GLP 1</vt:lpstr>
      <vt:lpstr>GLP1: points de vigilance</vt:lpstr>
      <vt:lpstr>Effets indésirables</vt:lpstr>
      <vt:lpstr>Présentation PowerPoint</vt:lpstr>
      <vt:lpstr>Coût et remboursement des incrétines</vt:lpstr>
      <vt:lpstr>Présentation PowerPoint</vt:lpstr>
      <vt:lpstr>Mésusage des agonistes GLP1</vt:lpstr>
      <vt:lpstr>Présentation PowerPoint</vt:lpstr>
      <vt:lpstr>Présentation PowerPoint</vt:lpstr>
      <vt:lpstr>Présentation PowerPoint</vt:lpstr>
      <vt:lpstr>La contrefaçon</vt:lpstr>
      <vt:lpstr>Présentation PowerPoint</vt:lpstr>
      <vt:lpstr>Impact économique des GLP1</vt:lpstr>
      <vt:lpstr>Analyse de Natixis</vt:lpstr>
      <vt:lpstr>Economie du Danemark et sémaglutide</vt:lpstr>
      <vt:lpstr>Conclusions sur les incrétines</vt:lpstr>
    </vt:vector>
  </TitlesOfParts>
  <Company>CHU Dijon Bourgogne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Arrêt des aGLP1 aux USA</dc:title>
  <dc:creator>PETIT Jean Michel</dc:creator>
  <cp:lastModifiedBy>PETIT Jean Michel (SNCF Optimservices / SERVICE MEDICAL MEDECINS / CM BOURGOGNE)</cp:lastModifiedBy>
  <cp:revision>55</cp:revision>
  <dcterms:created xsi:type="dcterms:W3CDTF">2025-07-07T08:15:11Z</dcterms:created>
  <dcterms:modified xsi:type="dcterms:W3CDTF">2026-02-25T08:47:14Z</dcterms:modified>
</cp:coreProperties>
</file>